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263" r:id="rId4"/>
    <p:sldId id="262" r:id="rId5"/>
    <p:sldId id="275" r:id="rId6"/>
    <p:sldId id="274" r:id="rId7"/>
    <p:sldId id="258" r:id="rId8"/>
    <p:sldId id="266" r:id="rId9"/>
    <p:sldId id="267" r:id="rId10"/>
    <p:sldId id="260" r:id="rId11"/>
    <p:sldId id="257" r:id="rId12"/>
    <p:sldId id="293" r:id="rId13"/>
    <p:sldId id="296" r:id="rId14"/>
    <p:sldId id="261" r:id="rId15"/>
    <p:sldId id="302" r:id="rId16"/>
    <p:sldId id="279" r:id="rId17"/>
    <p:sldId id="294" r:id="rId18"/>
    <p:sldId id="295" r:id="rId19"/>
    <p:sldId id="305" r:id="rId20"/>
    <p:sldId id="312" r:id="rId21"/>
    <p:sldId id="270" r:id="rId22"/>
    <p:sldId id="313" r:id="rId23"/>
    <p:sldId id="268" r:id="rId24"/>
    <p:sldId id="269" r:id="rId25"/>
    <p:sldId id="291" r:id="rId26"/>
    <p:sldId id="301" r:id="rId27"/>
    <p:sldId id="303" r:id="rId28"/>
    <p:sldId id="292" r:id="rId29"/>
    <p:sldId id="281" r:id="rId30"/>
    <p:sldId id="309" r:id="rId31"/>
    <p:sldId id="299" r:id="rId32"/>
    <p:sldId id="307" r:id="rId33"/>
    <p:sldId id="306" r:id="rId34"/>
    <p:sldId id="265" r:id="rId35"/>
    <p:sldId id="300" r:id="rId36"/>
    <p:sldId id="273" r:id="rId37"/>
    <p:sldId id="310" r:id="rId38"/>
    <p:sldId id="276" r:id="rId39"/>
    <p:sldId id="287" r:id="rId40"/>
    <p:sldId id="271" r:id="rId41"/>
    <p:sldId id="284" r:id="rId42"/>
    <p:sldId id="290" r:id="rId43"/>
    <p:sldId id="286" r:id="rId44"/>
    <p:sldId id="311" r:id="rId45"/>
    <p:sldId id="30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/>
    <p:restoredTop sz="94640"/>
  </p:normalViewPr>
  <p:slideViewPr>
    <p:cSldViewPr snapToGrid="0" snapToObjects="1">
      <p:cViewPr varScale="1">
        <p:scale>
          <a:sx n="68" d="100"/>
          <a:sy n="68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69879-9580-4548-8B2D-663804BFCA6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9D1A19-9812-48B9-A6C6-3ED1D281A24F}">
      <dgm:prSet/>
      <dgm:spPr/>
      <dgm:t>
        <a:bodyPr/>
        <a:lstStyle/>
        <a:p>
          <a:r>
            <a:rPr lang="en-US"/>
            <a:t>Communication</a:t>
          </a:r>
        </a:p>
      </dgm:t>
    </dgm:pt>
    <dgm:pt modelId="{9B9D16AF-27DE-40FE-A056-E4DED8E743D9}" type="parTrans" cxnId="{052C4F70-D15F-49BC-8805-6D178E2F2DB0}">
      <dgm:prSet/>
      <dgm:spPr/>
      <dgm:t>
        <a:bodyPr/>
        <a:lstStyle/>
        <a:p>
          <a:endParaRPr lang="en-US"/>
        </a:p>
      </dgm:t>
    </dgm:pt>
    <dgm:pt modelId="{3EF6F75F-85DB-49C1-8F26-1537FB98D357}" type="sibTrans" cxnId="{052C4F70-D15F-49BC-8805-6D178E2F2DB0}">
      <dgm:prSet/>
      <dgm:spPr/>
      <dgm:t>
        <a:bodyPr/>
        <a:lstStyle/>
        <a:p>
          <a:endParaRPr lang="en-US"/>
        </a:p>
      </dgm:t>
    </dgm:pt>
    <dgm:pt modelId="{AC3599B7-5EEC-421B-91F3-3956FE4F865E}">
      <dgm:prSet/>
      <dgm:spPr/>
      <dgm:t>
        <a:bodyPr/>
        <a:lstStyle/>
        <a:p>
          <a:r>
            <a:rPr lang="en-US"/>
            <a:t>Evacuation</a:t>
          </a:r>
        </a:p>
      </dgm:t>
    </dgm:pt>
    <dgm:pt modelId="{B467AA1B-7415-4F11-A78C-5C65D261B0C5}" type="parTrans" cxnId="{DA7C43EF-E284-4708-8EA4-2D02CA4D625A}">
      <dgm:prSet/>
      <dgm:spPr/>
      <dgm:t>
        <a:bodyPr/>
        <a:lstStyle/>
        <a:p>
          <a:endParaRPr lang="en-US"/>
        </a:p>
      </dgm:t>
    </dgm:pt>
    <dgm:pt modelId="{05E1FD7E-07D2-420F-AA46-FF5C78714A1F}" type="sibTrans" cxnId="{DA7C43EF-E284-4708-8EA4-2D02CA4D625A}">
      <dgm:prSet/>
      <dgm:spPr/>
      <dgm:t>
        <a:bodyPr/>
        <a:lstStyle/>
        <a:p>
          <a:endParaRPr lang="en-US"/>
        </a:p>
      </dgm:t>
    </dgm:pt>
    <dgm:pt modelId="{FB954800-0A71-4372-A4A2-F84FD8B6C6DC}">
      <dgm:prSet/>
      <dgm:spPr/>
      <dgm:t>
        <a:bodyPr/>
        <a:lstStyle/>
        <a:p>
          <a:r>
            <a:rPr lang="en-US"/>
            <a:t>Shelters</a:t>
          </a:r>
        </a:p>
      </dgm:t>
    </dgm:pt>
    <dgm:pt modelId="{C9DBC521-A0EB-44BE-945E-E1CBACA4315D}" type="parTrans" cxnId="{6248B5DE-33D1-4EBA-ACA9-8EE946A05890}">
      <dgm:prSet/>
      <dgm:spPr/>
      <dgm:t>
        <a:bodyPr/>
        <a:lstStyle/>
        <a:p>
          <a:endParaRPr lang="en-US"/>
        </a:p>
      </dgm:t>
    </dgm:pt>
    <dgm:pt modelId="{49E23108-5A54-435C-8DA2-1C6478BBA0C0}" type="sibTrans" cxnId="{6248B5DE-33D1-4EBA-ACA9-8EE946A05890}">
      <dgm:prSet/>
      <dgm:spPr/>
      <dgm:t>
        <a:bodyPr/>
        <a:lstStyle/>
        <a:p>
          <a:endParaRPr lang="en-US"/>
        </a:p>
      </dgm:t>
    </dgm:pt>
    <dgm:pt modelId="{7D2EB41D-7F5F-42DF-8347-7EFCEFF5718E}">
      <dgm:prSet/>
      <dgm:spPr/>
      <dgm:t>
        <a:bodyPr/>
        <a:lstStyle/>
        <a:p>
          <a:r>
            <a:rPr lang="en-US"/>
            <a:t>Recovery – accessible housing, support networks, healthcare, social services</a:t>
          </a:r>
        </a:p>
      </dgm:t>
    </dgm:pt>
    <dgm:pt modelId="{9DB97B30-07C2-4D79-AF8C-243DB1D41924}" type="parTrans" cxnId="{EB77DD1F-24E8-4B04-9A30-CE28D7243894}">
      <dgm:prSet/>
      <dgm:spPr/>
      <dgm:t>
        <a:bodyPr/>
        <a:lstStyle/>
        <a:p>
          <a:endParaRPr lang="en-US"/>
        </a:p>
      </dgm:t>
    </dgm:pt>
    <dgm:pt modelId="{21E9695E-0F01-4AE4-8520-B4BDDB5D5152}" type="sibTrans" cxnId="{EB77DD1F-24E8-4B04-9A30-CE28D7243894}">
      <dgm:prSet/>
      <dgm:spPr/>
      <dgm:t>
        <a:bodyPr/>
        <a:lstStyle/>
        <a:p>
          <a:endParaRPr lang="en-US"/>
        </a:p>
      </dgm:t>
    </dgm:pt>
    <dgm:pt modelId="{918DC000-C808-4DB0-A19C-36764CB14CE1}">
      <dgm:prSet/>
      <dgm:spPr/>
      <dgm:t>
        <a:bodyPr/>
        <a:lstStyle/>
        <a:p>
          <a:r>
            <a:rPr lang="en-US"/>
            <a:t>Katrina, California and Australia Fires, Storms, Power Outages</a:t>
          </a:r>
        </a:p>
      </dgm:t>
      <dgm:extLst>
        <a:ext uri="{E40237B7-FDA0-4F09-8148-C483321AD2D9}">
          <dgm14:cNvPr xmlns:dgm14="http://schemas.microsoft.com/office/drawing/2010/diagram" id="0" name="" descr="disaster planning for PWD"/>
        </a:ext>
      </dgm:extLst>
    </dgm:pt>
    <dgm:pt modelId="{D9A6E537-9D37-4308-BF62-453509E46B48}" type="parTrans" cxnId="{09D77B76-74AB-4133-8401-47FB0DCC68CC}">
      <dgm:prSet/>
      <dgm:spPr/>
      <dgm:t>
        <a:bodyPr/>
        <a:lstStyle/>
        <a:p>
          <a:endParaRPr lang="en-US"/>
        </a:p>
      </dgm:t>
    </dgm:pt>
    <dgm:pt modelId="{9B0A2676-C414-43D5-8B27-56B5A0410C5A}" type="sibTrans" cxnId="{09D77B76-74AB-4133-8401-47FB0DCC68CC}">
      <dgm:prSet/>
      <dgm:spPr/>
      <dgm:t>
        <a:bodyPr/>
        <a:lstStyle/>
        <a:p>
          <a:endParaRPr lang="en-US"/>
        </a:p>
      </dgm:t>
    </dgm:pt>
    <dgm:pt modelId="{C91BD6DE-347D-461C-AEC3-D7BAC923D5E8}">
      <dgm:prSet/>
      <dgm:spPr/>
      <dgm:t>
        <a:bodyPr/>
        <a:lstStyle/>
        <a:p>
          <a:r>
            <a:rPr lang="en-US"/>
            <a:t>Conflict refugee planning isn’t necessarily the model; PWD barely mentioned or lumped together with children, elderly</a:t>
          </a:r>
        </a:p>
      </dgm:t>
    </dgm:pt>
    <dgm:pt modelId="{F01C882D-03FC-4EFF-9617-EB9B001AE5F7}" type="parTrans" cxnId="{88D6FFC5-F5B0-4341-A234-B2A3CC0C3C82}">
      <dgm:prSet/>
      <dgm:spPr/>
      <dgm:t>
        <a:bodyPr/>
        <a:lstStyle/>
        <a:p>
          <a:endParaRPr lang="en-US"/>
        </a:p>
      </dgm:t>
    </dgm:pt>
    <dgm:pt modelId="{90D9C2DD-CDEF-407C-9AAE-39B9150A6508}" type="sibTrans" cxnId="{88D6FFC5-F5B0-4341-A234-B2A3CC0C3C82}">
      <dgm:prSet/>
      <dgm:spPr/>
      <dgm:t>
        <a:bodyPr/>
        <a:lstStyle/>
        <a:p>
          <a:endParaRPr lang="en-US"/>
        </a:p>
      </dgm:t>
    </dgm:pt>
    <dgm:pt modelId="{9DD833BC-6EEA-48FE-A86C-700159C71BF7}">
      <dgm:prSet/>
      <dgm:spPr/>
      <dgm:t>
        <a:bodyPr/>
        <a:lstStyle/>
        <a:p>
          <a:r>
            <a:rPr lang="en-US"/>
            <a:t>(After Dr. Marsha Saxton, UC Berkeley)</a:t>
          </a:r>
        </a:p>
      </dgm:t>
    </dgm:pt>
    <dgm:pt modelId="{21E1E6BA-2D83-4C7C-8F31-C5F036EFA8EE}" type="parTrans" cxnId="{4BD76B94-F7A6-46C2-8C84-8D4A90BDF019}">
      <dgm:prSet/>
      <dgm:spPr/>
      <dgm:t>
        <a:bodyPr/>
        <a:lstStyle/>
        <a:p>
          <a:endParaRPr lang="en-US"/>
        </a:p>
      </dgm:t>
    </dgm:pt>
    <dgm:pt modelId="{3FA40128-6719-436E-83AC-1A18F87F117D}" type="sibTrans" cxnId="{4BD76B94-F7A6-46C2-8C84-8D4A90BDF019}">
      <dgm:prSet/>
      <dgm:spPr/>
      <dgm:t>
        <a:bodyPr/>
        <a:lstStyle/>
        <a:p>
          <a:endParaRPr lang="en-US"/>
        </a:p>
      </dgm:t>
    </dgm:pt>
    <dgm:pt modelId="{DAEEFC8B-4A18-CB47-97BC-00DC084F8353}" type="pres">
      <dgm:prSet presAssocID="{C8F69879-9580-4548-8B2D-663804BFCA68}" presName="linear" presStyleCnt="0">
        <dgm:presLayoutVars>
          <dgm:animLvl val="lvl"/>
          <dgm:resizeHandles val="exact"/>
        </dgm:presLayoutVars>
      </dgm:prSet>
      <dgm:spPr/>
    </dgm:pt>
    <dgm:pt modelId="{D15FA029-C311-CA4C-A81E-31B03BCDA076}" type="pres">
      <dgm:prSet presAssocID="{859D1A19-9812-48B9-A6C6-3ED1D281A24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DD215AF-C416-BC42-B118-4370CA0D7A36}" type="pres">
      <dgm:prSet presAssocID="{3EF6F75F-85DB-49C1-8F26-1537FB98D357}" presName="spacer" presStyleCnt="0"/>
      <dgm:spPr/>
    </dgm:pt>
    <dgm:pt modelId="{88E1186D-9727-A049-A399-5CBF7D15C21A}" type="pres">
      <dgm:prSet presAssocID="{AC3599B7-5EEC-421B-91F3-3956FE4F865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F7302D7-E4EC-F240-99A3-C9BE7DD4F076}" type="pres">
      <dgm:prSet presAssocID="{05E1FD7E-07D2-420F-AA46-FF5C78714A1F}" presName="spacer" presStyleCnt="0"/>
      <dgm:spPr/>
    </dgm:pt>
    <dgm:pt modelId="{352A14EB-1C53-A14C-9E96-63D120B1C3DE}" type="pres">
      <dgm:prSet presAssocID="{FB954800-0A71-4372-A4A2-F84FD8B6C6D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1807ADD-9504-0042-AB2C-6AFB66678787}" type="pres">
      <dgm:prSet presAssocID="{49E23108-5A54-435C-8DA2-1C6478BBA0C0}" presName="spacer" presStyleCnt="0"/>
      <dgm:spPr/>
    </dgm:pt>
    <dgm:pt modelId="{12C0A29B-CA5A-114F-9810-D89CD0C791AE}" type="pres">
      <dgm:prSet presAssocID="{7D2EB41D-7F5F-42DF-8347-7EFCEFF5718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EA2A8CF-9D8E-DE49-A90E-A684EB18BF35}" type="pres">
      <dgm:prSet presAssocID="{21E9695E-0F01-4AE4-8520-B4BDDB5D5152}" presName="spacer" presStyleCnt="0"/>
      <dgm:spPr/>
    </dgm:pt>
    <dgm:pt modelId="{C6F55D1F-C5DD-9F46-820C-AAA3453BBD27}" type="pres">
      <dgm:prSet presAssocID="{918DC000-C808-4DB0-A19C-36764CB14CE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4D14B0E-1BA6-C948-859A-1951DB9FFD63}" type="pres">
      <dgm:prSet presAssocID="{9B0A2676-C414-43D5-8B27-56B5A0410C5A}" presName="spacer" presStyleCnt="0"/>
      <dgm:spPr/>
    </dgm:pt>
    <dgm:pt modelId="{5DD9C82E-FCED-D741-978E-29AFF30F68C5}" type="pres">
      <dgm:prSet presAssocID="{C91BD6DE-347D-461C-AEC3-D7BAC923D5E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8D28C81-D914-A14F-9B61-CD5FB20DA3C5}" type="pres">
      <dgm:prSet presAssocID="{90D9C2DD-CDEF-407C-9AAE-39B9150A6508}" presName="spacer" presStyleCnt="0"/>
      <dgm:spPr/>
    </dgm:pt>
    <dgm:pt modelId="{B3711114-852D-244C-9F2F-3F1C6B3E06FF}" type="pres">
      <dgm:prSet presAssocID="{9DD833BC-6EEA-48FE-A86C-700159C71BF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A111F10-CBBD-2742-85BA-452D9753688C}" type="presOf" srcId="{7D2EB41D-7F5F-42DF-8347-7EFCEFF5718E}" destId="{12C0A29B-CA5A-114F-9810-D89CD0C791AE}" srcOrd="0" destOrd="0" presId="urn:microsoft.com/office/officeart/2005/8/layout/vList2"/>
    <dgm:cxn modelId="{EB77DD1F-24E8-4B04-9A30-CE28D7243894}" srcId="{C8F69879-9580-4548-8B2D-663804BFCA68}" destId="{7D2EB41D-7F5F-42DF-8347-7EFCEFF5718E}" srcOrd="3" destOrd="0" parTransId="{9DB97B30-07C2-4D79-AF8C-243DB1D41924}" sibTransId="{21E9695E-0F01-4AE4-8520-B4BDDB5D5152}"/>
    <dgm:cxn modelId="{C4C5F91F-5CFC-814A-A5D1-1A2819AB811A}" type="presOf" srcId="{AC3599B7-5EEC-421B-91F3-3956FE4F865E}" destId="{88E1186D-9727-A049-A399-5CBF7D15C21A}" srcOrd="0" destOrd="0" presId="urn:microsoft.com/office/officeart/2005/8/layout/vList2"/>
    <dgm:cxn modelId="{24E26C23-6295-AE4E-B735-2C3143FDF23B}" type="presOf" srcId="{9DD833BC-6EEA-48FE-A86C-700159C71BF7}" destId="{B3711114-852D-244C-9F2F-3F1C6B3E06FF}" srcOrd="0" destOrd="0" presId="urn:microsoft.com/office/officeart/2005/8/layout/vList2"/>
    <dgm:cxn modelId="{2B225F2F-D5C7-614E-AF9C-E0FA4A178DA4}" type="presOf" srcId="{859D1A19-9812-48B9-A6C6-3ED1D281A24F}" destId="{D15FA029-C311-CA4C-A81E-31B03BCDA076}" srcOrd="0" destOrd="0" presId="urn:microsoft.com/office/officeart/2005/8/layout/vList2"/>
    <dgm:cxn modelId="{63FB1643-3FBC-4942-9C44-B1E6A0A0DE6D}" type="presOf" srcId="{FB954800-0A71-4372-A4A2-F84FD8B6C6DC}" destId="{352A14EB-1C53-A14C-9E96-63D120B1C3DE}" srcOrd="0" destOrd="0" presId="urn:microsoft.com/office/officeart/2005/8/layout/vList2"/>
    <dgm:cxn modelId="{BF86FC48-1A59-A045-827B-8A6487D522B8}" type="presOf" srcId="{918DC000-C808-4DB0-A19C-36764CB14CE1}" destId="{C6F55D1F-C5DD-9F46-820C-AAA3453BBD27}" srcOrd="0" destOrd="0" presId="urn:microsoft.com/office/officeart/2005/8/layout/vList2"/>
    <dgm:cxn modelId="{052C4F70-D15F-49BC-8805-6D178E2F2DB0}" srcId="{C8F69879-9580-4548-8B2D-663804BFCA68}" destId="{859D1A19-9812-48B9-A6C6-3ED1D281A24F}" srcOrd="0" destOrd="0" parTransId="{9B9D16AF-27DE-40FE-A056-E4DED8E743D9}" sibTransId="{3EF6F75F-85DB-49C1-8F26-1537FB98D357}"/>
    <dgm:cxn modelId="{09D77B76-74AB-4133-8401-47FB0DCC68CC}" srcId="{C8F69879-9580-4548-8B2D-663804BFCA68}" destId="{918DC000-C808-4DB0-A19C-36764CB14CE1}" srcOrd="4" destOrd="0" parTransId="{D9A6E537-9D37-4308-BF62-453509E46B48}" sibTransId="{9B0A2676-C414-43D5-8B27-56B5A0410C5A}"/>
    <dgm:cxn modelId="{54930684-FB19-D240-A908-E025BBBEC9E9}" type="presOf" srcId="{C8F69879-9580-4548-8B2D-663804BFCA68}" destId="{DAEEFC8B-4A18-CB47-97BC-00DC084F8353}" srcOrd="0" destOrd="0" presId="urn:microsoft.com/office/officeart/2005/8/layout/vList2"/>
    <dgm:cxn modelId="{4BD76B94-F7A6-46C2-8C84-8D4A90BDF019}" srcId="{C8F69879-9580-4548-8B2D-663804BFCA68}" destId="{9DD833BC-6EEA-48FE-A86C-700159C71BF7}" srcOrd="6" destOrd="0" parTransId="{21E1E6BA-2D83-4C7C-8F31-C5F036EFA8EE}" sibTransId="{3FA40128-6719-436E-83AC-1A18F87F117D}"/>
    <dgm:cxn modelId="{88D6FFC5-F5B0-4341-A234-B2A3CC0C3C82}" srcId="{C8F69879-9580-4548-8B2D-663804BFCA68}" destId="{C91BD6DE-347D-461C-AEC3-D7BAC923D5E8}" srcOrd="5" destOrd="0" parTransId="{F01C882D-03FC-4EFF-9617-EB9B001AE5F7}" sibTransId="{90D9C2DD-CDEF-407C-9AAE-39B9150A6508}"/>
    <dgm:cxn modelId="{84F35ECB-8488-A745-A201-700FBC5E5E41}" type="presOf" srcId="{C91BD6DE-347D-461C-AEC3-D7BAC923D5E8}" destId="{5DD9C82E-FCED-D741-978E-29AFF30F68C5}" srcOrd="0" destOrd="0" presId="urn:microsoft.com/office/officeart/2005/8/layout/vList2"/>
    <dgm:cxn modelId="{6248B5DE-33D1-4EBA-ACA9-8EE946A05890}" srcId="{C8F69879-9580-4548-8B2D-663804BFCA68}" destId="{FB954800-0A71-4372-A4A2-F84FD8B6C6DC}" srcOrd="2" destOrd="0" parTransId="{C9DBC521-A0EB-44BE-945E-E1CBACA4315D}" sibTransId="{49E23108-5A54-435C-8DA2-1C6478BBA0C0}"/>
    <dgm:cxn modelId="{DA7C43EF-E284-4708-8EA4-2D02CA4D625A}" srcId="{C8F69879-9580-4548-8B2D-663804BFCA68}" destId="{AC3599B7-5EEC-421B-91F3-3956FE4F865E}" srcOrd="1" destOrd="0" parTransId="{B467AA1B-7415-4F11-A78C-5C65D261B0C5}" sibTransId="{05E1FD7E-07D2-420F-AA46-FF5C78714A1F}"/>
    <dgm:cxn modelId="{522597E9-89E9-BE4F-A091-C0F1F7F138E6}" type="presParOf" srcId="{DAEEFC8B-4A18-CB47-97BC-00DC084F8353}" destId="{D15FA029-C311-CA4C-A81E-31B03BCDA076}" srcOrd="0" destOrd="0" presId="urn:microsoft.com/office/officeart/2005/8/layout/vList2"/>
    <dgm:cxn modelId="{5ACB185B-157D-E742-913B-E47F07A0E4D9}" type="presParOf" srcId="{DAEEFC8B-4A18-CB47-97BC-00DC084F8353}" destId="{5DD215AF-C416-BC42-B118-4370CA0D7A36}" srcOrd="1" destOrd="0" presId="urn:microsoft.com/office/officeart/2005/8/layout/vList2"/>
    <dgm:cxn modelId="{4A6DA5A0-15D5-FA4A-AE08-320EF28ED9D8}" type="presParOf" srcId="{DAEEFC8B-4A18-CB47-97BC-00DC084F8353}" destId="{88E1186D-9727-A049-A399-5CBF7D15C21A}" srcOrd="2" destOrd="0" presId="urn:microsoft.com/office/officeart/2005/8/layout/vList2"/>
    <dgm:cxn modelId="{93443A78-032A-EF48-85C4-6A11DE744D9E}" type="presParOf" srcId="{DAEEFC8B-4A18-CB47-97BC-00DC084F8353}" destId="{FF7302D7-E4EC-F240-99A3-C9BE7DD4F076}" srcOrd="3" destOrd="0" presId="urn:microsoft.com/office/officeart/2005/8/layout/vList2"/>
    <dgm:cxn modelId="{30D4CDB5-753F-3E40-BC85-4531ED9EFE78}" type="presParOf" srcId="{DAEEFC8B-4A18-CB47-97BC-00DC084F8353}" destId="{352A14EB-1C53-A14C-9E96-63D120B1C3DE}" srcOrd="4" destOrd="0" presId="urn:microsoft.com/office/officeart/2005/8/layout/vList2"/>
    <dgm:cxn modelId="{B08F628F-200B-3344-A89C-CC29B704851A}" type="presParOf" srcId="{DAEEFC8B-4A18-CB47-97BC-00DC084F8353}" destId="{41807ADD-9504-0042-AB2C-6AFB66678787}" srcOrd="5" destOrd="0" presId="urn:microsoft.com/office/officeart/2005/8/layout/vList2"/>
    <dgm:cxn modelId="{C6995D68-E39B-A84B-9335-492F09BED5EC}" type="presParOf" srcId="{DAEEFC8B-4A18-CB47-97BC-00DC084F8353}" destId="{12C0A29B-CA5A-114F-9810-D89CD0C791AE}" srcOrd="6" destOrd="0" presId="urn:microsoft.com/office/officeart/2005/8/layout/vList2"/>
    <dgm:cxn modelId="{4531427E-DBBD-9742-A1A8-E9ABBCEE10F6}" type="presParOf" srcId="{DAEEFC8B-4A18-CB47-97BC-00DC084F8353}" destId="{EEA2A8CF-9D8E-DE49-A90E-A684EB18BF35}" srcOrd="7" destOrd="0" presId="urn:microsoft.com/office/officeart/2005/8/layout/vList2"/>
    <dgm:cxn modelId="{50260DB5-D3B6-0E43-9A58-B00DA8912C56}" type="presParOf" srcId="{DAEEFC8B-4A18-CB47-97BC-00DC084F8353}" destId="{C6F55D1F-C5DD-9F46-820C-AAA3453BBD27}" srcOrd="8" destOrd="0" presId="urn:microsoft.com/office/officeart/2005/8/layout/vList2"/>
    <dgm:cxn modelId="{6DB6757B-E078-C942-8333-78BE9A00D370}" type="presParOf" srcId="{DAEEFC8B-4A18-CB47-97BC-00DC084F8353}" destId="{64D14B0E-1BA6-C948-859A-1951DB9FFD63}" srcOrd="9" destOrd="0" presId="urn:microsoft.com/office/officeart/2005/8/layout/vList2"/>
    <dgm:cxn modelId="{028751E9-DA01-F641-92FC-AC52032FD4B3}" type="presParOf" srcId="{DAEEFC8B-4A18-CB47-97BC-00DC084F8353}" destId="{5DD9C82E-FCED-D741-978E-29AFF30F68C5}" srcOrd="10" destOrd="0" presId="urn:microsoft.com/office/officeart/2005/8/layout/vList2"/>
    <dgm:cxn modelId="{8F0F509E-7166-1841-947F-C278ADD6B950}" type="presParOf" srcId="{DAEEFC8B-4A18-CB47-97BC-00DC084F8353}" destId="{68D28C81-D914-A14F-9B61-CD5FB20DA3C5}" srcOrd="11" destOrd="0" presId="urn:microsoft.com/office/officeart/2005/8/layout/vList2"/>
    <dgm:cxn modelId="{4DB92507-9D12-B946-8363-B5F3CA5A3E71}" type="presParOf" srcId="{DAEEFC8B-4A18-CB47-97BC-00DC084F8353}" destId="{B3711114-852D-244C-9F2F-3F1C6B3E06F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FA029-C311-CA4C-A81E-31B03BCDA076}">
      <dsp:nvSpPr>
        <dsp:cNvPr id="0" name=""/>
        <dsp:cNvSpPr/>
      </dsp:nvSpPr>
      <dsp:spPr>
        <a:xfrm>
          <a:off x="0" y="109865"/>
          <a:ext cx="6900512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Communication</a:t>
          </a:r>
        </a:p>
      </dsp:txBody>
      <dsp:txXfrm>
        <a:off x="34906" y="144771"/>
        <a:ext cx="6830700" cy="645240"/>
      </dsp:txXfrm>
    </dsp:sp>
    <dsp:sp modelId="{88E1186D-9727-A049-A399-5CBF7D15C21A}">
      <dsp:nvSpPr>
        <dsp:cNvPr id="0" name=""/>
        <dsp:cNvSpPr/>
      </dsp:nvSpPr>
      <dsp:spPr>
        <a:xfrm>
          <a:off x="0" y="876758"/>
          <a:ext cx="6900512" cy="715052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Evacuation</a:t>
          </a:r>
        </a:p>
      </dsp:txBody>
      <dsp:txXfrm>
        <a:off x="34906" y="911664"/>
        <a:ext cx="6830700" cy="645240"/>
      </dsp:txXfrm>
    </dsp:sp>
    <dsp:sp modelId="{352A14EB-1C53-A14C-9E96-63D120B1C3DE}">
      <dsp:nvSpPr>
        <dsp:cNvPr id="0" name=""/>
        <dsp:cNvSpPr/>
      </dsp:nvSpPr>
      <dsp:spPr>
        <a:xfrm>
          <a:off x="0" y="1643651"/>
          <a:ext cx="6900512" cy="71505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Shelters</a:t>
          </a:r>
        </a:p>
      </dsp:txBody>
      <dsp:txXfrm>
        <a:off x="34906" y="1678557"/>
        <a:ext cx="6830700" cy="645240"/>
      </dsp:txXfrm>
    </dsp:sp>
    <dsp:sp modelId="{12C0A29B-CA5A-114F-9810-D89CD0C791AE}">
      <dsp:nvSpPr>
        <dsp:cNvPr id="0" name=""/>
        <dsp:cNvSpPr/>
      </dsp:nvSpPr>
      <dsp:spPr>
        <a:xfrm>
          <a:off x="0" y="2410544"/>
          <a:ext cx="6900512" cy="7150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Recovery – accessible housing, support networks, healthcare, social services</a:t>
          </a:r>
        </a:p>
      </dsp:txBody>
      <dsp:txXfrm>
        <a:off x="34906" y="2445450"/>
        <a:ext cx="6830700" cy="645240"/>
      </dsp:txXfrm>
    </dsp:sp>
    <dsp:sp modelId="{C6F55D1F-C5DD-9F46-820C-AAA3453BBD27}">
      <dsp:nvSpPr>
        <dsp:cNvPr id="0" name=""/>
        <dsp:cNvSpPr/>
      </dsp:nvSpPr>
      <dsp:spPr>
        <a:xfrm>
          <a:off x="0" y="3177436"/>
          <a:ext cx="6900512" cy="71505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Katrina, California and Australia Fires, Storms, Power Outages</a:t>
          </a:r>
        </a:p>
      </dsp:txBody>
      <dsp:txXfrm>
        <a:off x="34906" y="3212342"/>
        <a:ext cx="6830700" cy="645240"/>
      </dsp:txXfrm>
    </dsp:sp>
    <dsp:sp modelId="{5DD9C82E-FCED-D741-978E-29AFF30F68C5}">
      <dsp:nvSpPr>
        <dsp:cNvPr id="0" name=""/>
        <dsp:cNvSpPr/>
      </dsp:nvSpPr>
      <dsp:spPr>
        <a:xfrm>
          <a:off x="0" y="3944329"/>
          <a:ext cx="6900512" cy="715052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Conflict refugee planning isn’t necessarily the model; PWD barely mentioned or lumped together with children, elderly</a:t>
          </a:r>
        </a:p>
      </dsp:txBody>
      <dsp:txXfrm>
        <a:off x="34906" y="3979235"/>
        <a:ext cx="6830700" cy="645240"/>
      </dsp:txXfrm>
    </dsp:sp>
    <dsp:sp modelId="{B3711114-852D-244C-9F2F-3F1C6B3E06FF}">
      <dsp:nvSpPr>
        <dsp:cNvPr id="0" name=""/>
        <dsp:cNvSpPr/>
      </dsp:nvSpPr>
      <dsp:spPr>
        <a:xfrm>
          <a:off x="0" y="4711222"/>
          <a:ext cx="6900512" cy="7150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(After Dr. Marsha Saxton, UC Berkeley)</a:t>
          </a:r>
        </a:p>
      </dsp:txBody>
      <dsp:txXfrm>
        <a:off x="34906" y="4746128"/>
        <a:ext cx="6830700" cy="64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62C8C-4A0C-E04F-BEA0-997E7BB20EA3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DEC22-2FD0-1841-BF7D-593009DBC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0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DEC22-2FD0-1841-BF7D-593009DBCC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DEC22-2FD0-1841-BF7D-593009DBC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1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DEC22-2FD0-1841-BF7D-593009DBCC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6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DEC22-2FD0-1841-BF7D-593009DBCC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7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653F-D932-3B46-A6FF-A3766AB60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9B594-BAAC-274F-8F2B-1AE98E518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97274-AAF8-4546-B6C9-AD64A9E4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90D0E-76CB-8142-8E30-18CFB09A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ECEB2-F74B-404B-9CE3-27044FE4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2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8B11-D294-9842-BB5E-38340BD8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77FA4-B94F-7B41-AD32-2B1964F23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693B7-93BF-1341-B180-47115D2C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BDF3E-C2A6-EE4F-9178-9BC6A8B2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3B63-382E-0748-940D-33AA4C98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0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937BF-09AE-FD44-91B8-D92C087E5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40B84-CBCA-EA40-A10F-D8EAD0AF4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E59F5-BE91-0A48-B2A5-D8EF0111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68F4A-4D61-1F4F-8376-D11807C8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6FAD-65B5-354E-A5C8-93C1C60E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C88-76BA-B04D-8260-6EC88EA1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FE19E-CCC4-0B4F-BEA8-8C0C5D60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090B2-C600-4B40-9FBC-0F810779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FC380-9FC5-6A40-8756-47831DEB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776EB-90B6-5848-8BE2-A0F37534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9E0F-5C98-DA46-9CA0-83EEA43F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E0E4B-6060-EF43-89AE-C09E1B227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611D-C61D-EF41-978B-3919A4CD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29BA3-1D9D-D544-A025-275B233F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EA0B7-D61E-F147-8E3C-14954F35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2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C2E8-3EF2-A747-B4A3-C8F7C48B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81C26-E6C3-014E-BF9A-278547D12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762E9-D65F-1B4E-A864-C95E81E64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4C8D7-920D-2741-ADC8-104A742B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384C-BB5F-7944-A55F-8EF48ADB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639C3-59B5-EE45-ADA6-A4F075B1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8538-EDB0-0142-8838-BA4C686C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C57AD-CF7D-C640-B9E3-952B3F67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5437-2A7C-D140-9CAE-C98A7856C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225CF-D0AA-8049-8CE8-0B5C9045C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ABA26-A949-5546-8876-BAD47D166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4D2B8-4715-4040-B663-471F8FDC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08C0B-2937-2743-9AF0-F2155123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D5E53-AE27-384F-84C2-9551A481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105B-484E-B548-B908-6326E99E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479A2-A540-1E4C-A69B-84B1083F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0E3EE-D4D6-3C4A-90D8-5D8DFC5B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814F2-DE11-454D-BCD6-2954CFC7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6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1670E1-041F-8A40-8537-A500EA58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9A6BC-D6A4-1C40-A208-DA5A00E3A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774E6-5C2E-A745-BA2C-1FEFD413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6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CE92-3B32-7141-BE9F-6B63FF1D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03C0-F188-474F-8FDF-DD66EE8D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79FAE-7FBB-E741-989B-26104E550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6AA03-E49A-4145-9FC5-CD2A1AD1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E464D-BAED-A349-96C8-8B397358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AFFA2-7235-1E4A-9E98-72CFD532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4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D390-FEE5-8549-B85B-B8D79E91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AF29D-A381-D64E-8BA0-80F3EC08E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6007A-28B8-0A41-AF11-FAD6BD5F7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5E851-BC93-9C43-9F46-AF70B6C9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BD88C-B7B3-2749-A9A1-BFE61BE9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EB4E-8C94-2644-942D-7DE8C850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484FEC-989A-DD41-931E-91F93170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DD1AD-654A-C142-A60C-30E70E99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6042B-409C-2F41-9B55-D6D08B4B1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AB2A-BF58-2147-87F3-3BC43E95191F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9397-CE97-FD41-91F9-31A39D1EB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55C33-8FEE-8245-A2E3-CFB739AA9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19EB2-30A0-6242-A01D-F867EC857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4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2021_Texas_power_crisis#cite_note-1" TargetMode="External"/><Relationship Id="rId5" Type="http://schemas.openxmlformats.org/officeDocument/2006/relationships/hyperlink" Target="https://en.wikipedia.org/wiki/February_13%E2%80%9317,_2021_North_American_winter_storm" TargetMode="External"/><Relationship Id="rId4" Type="http://schemas.openxmlformats.org/officeDocument/2006/relationships/hyperlink" Target="https://en.wikipedia.org/wiki/Houst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disability-and-healt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sabled-world.com/definitions/disability-models.ph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EB7817-E168-4C54-A112-A79DDCDB3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presentation title the intersection of disability and climate change">
            <a:extLst>
              <a:ext uri="{FF2B5EF4-FFF2-40B4-BE49-F238E27FC236}">
                <a16:creationId xmlns:a16="http://schemas.microsoft.com/office/drawing/2014/main" id="{2BA27442-C69E-2F43-BA52-784446A3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850" y="891541"/>
            <a:ext cx="5866189" cy="4074074"/>
          </a:xfrm>
        </p:spPr>
        <p:txBody>
          <a:bodyPr>
            <a:normAutofit/>
          </a:bodyPr>
          <a:lstStyle/>
          <a:p>
            <a:pPr algn="l"/>
            <a:r>
              <a:rPr lang="en-US" sz="6800" dirty="0"/>
              <a:t>The Intersection of Disability &amp; 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4019E-4CD3-5746-99F6-39C2FAE22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850" y="4965613"/>
            <a:ext cx="5866189" cy="921039"/>
          </a:xfrm>
        </p:spPr>
        <p:txBody>
          <a:bodyPr>
            <a:normAutofit/>
          </a:bodyPr>
          <a:lstStyle/>
          <a:p>
            <a:pPr algn="l"/>
            <a:r>
              <a:rPr lang="en-US"/>
              <a:t>David Liebmann, M.Ed ‘21 candidate</a:t>
            </a:r>
          </a:p>
          <a:p>
            <a:pPr algn="l"/>
            <a:r>
              <a:rPr lang="en-US"/>
              <a:t>2020-21 HGSE Sustainability Fellow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8AEE7-96E5-490E-93E2-263A0D51B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08794-8051-3343-AE1A-CBCF76DE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815" y="4325287"/>
            <a:ext cx="4000156" cy="90003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 descr="Diagram, company name&#10;&#10;Description automatically generated with medium confidence">
            <a:extLst>
              <a:ext uri="{FF2B5EF4-FFF2-40B4-BE49-F238E27FC236}">
                <a16:creationId xmlns:a16="http://schemas.microsoft.com/office/drawing/2014/main" id="{88EBD5E6-D08E-294A-9556-F0255236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390" y="891540"/>
            <a:ext cx="2399274" cy="238594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66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3E0B-F414-DF49-92B1-975BE8EE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6070E-4E52-D64C-8254-CAE7A8A7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OAA: 'Sunny day flooding' getting worse in Boston">
            <a:extLst>
              <a:ext uri="{FF2B5EF4-FFF2-40B4-BE49-F238E27FC236}">
                <a16:creationId xmlns:a16="http://schemas.microsoft.com/office/drawing/2014/main" id="{6544C4D4-CEA9-F444-9FC2-8BC08FB1D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9931"/>
          <a:stretch/>
        </p:blipFill>
        <p:spPr bwMode="auto">
          <a:xfrm>
            <a:off x="-469517" y="24636"/>
            <a:ext cx="13131034" cy="74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C36FD1-7944-FE40-AF3C-8B8B9E79E619}"/>
              </a:ext>
            </a:extLst>
          </p:cNvPr>
          <p:cNvSpPr/>
          <p:nvPr/>
        </p:nvSpPr>
        <p:spPr>
          <a:xfrm>
            <a:off x="1930400" y="6510131"/>
            <a:ext cx="721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https://www.boston25news.com/news/</a:t>
            </a:r>
            <a:r>
              <a:rPr lang="en-US" sz="1200" dirty="0" err="1">
                <a:solidFill>
                  <a:schemeClr val="bg1"/>
                </a:solidFill>
              </a:rPr>
              <a:t>noaa</a:t>
            </a:r>
            <a:r>
              <a:rPr lang="en-US" sz="1200" dirty="0">
                <a:solidFill>
                  <a:schemeClr val="bg1"/>
                </a:solidFill>
              </a:rPr>
              <a:t>-sunny-day-flooding-getting-worse-in-</a:t>
            </a:r>
            <a:r>
              <a:rPr lang="en-US" sz="1200" dirty="0" err="1">
                <a:solidFill>
                  <a:schemeClr val="bg1"/>
                </a:solidFill>
              </a:rPr>
              <a:t>boston</a:t>
            </a:r>
            <a:r>
              <a:rPr lang="en-US" sz="1200" dirty="0">
                <a:solidFill>
                  <a:schemeClr val="bg1"/>
                </a:solidFill>
              </a:rPr>
              <a:t>/965696868/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5CD5D7-7024-3F4F-9FF0-18D1E9A64565}"/>
              </a:ext>
            </a:extLst>
          </p:cNvPr>
          <p:cNvSpPr/>
          <p:nvPr/>
        </p:nvSpPr>
        <p:spPr>
          <a:xfrm>
            <a:off x="4858168" y="5941107"/>
            <a:ext cx="2531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Boston 2019</a:t>
            </a:r>
          </a:p>
        </p:txBody>
      </p:sp>
    </p:spTree>
    <p:extLst>
      <p:ext uri="{BB962C8B-B14F-4D97-AF65-F5344CB8AC3E}">
        <p14:creationId xmlns:p14="http://schemas.microsoft.com/office/powerpoint/2010/main" val="261423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7FB15-6B9F-3F4A-A453-41B8CA695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718548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The Built Environment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Adaptation &amp; Resilience: thinking near and far.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ast house left after a hurricane">
            <a:extLst>
              <a:ext uri="{FF2B5EF4-FFF2-40B4-BE49-F238E27FC236}">
                <a16:creationId xmlns:a16="http://schemas.microsoft.com/office/drawing/2014/main" id="{3053366B-86F7-C541-A1A4-021A5DEDFB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2202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6ABE40-0FE3-5841-8DF0-96901D3318A2}"/>
              </a:ext>
            </a:extLst>
          </p:cNvPr>
          <p:cNvSpPr/>
          <p:nvPr/>
        </p:nvSpPr>
        <p:spPr>
          <a:xfrm>
            <a:off x="2324100" y="5796269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  <a:t>Adams home, Gilchrist, TX after Hurricane Ike, 2005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  <a:t>https://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roxima-nova"/>
              </a:rPr>
              <a:t>www.cnn.com</a:t>
            </a:r>
            <a: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  <a:t>/2008/US/09/18/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roxima-nova"/>
              </a:rPr>
              <a:t>ike.last.house.standing</a:t>
            </a:r>
            <a: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  <a:t>/</a:t>
            </a:r>
          </a:p>
          <a:p>
            <a:pPr>
              <a:spcAft>
                <a:spcPts val="600"/>
              </a:spcAft>
            </a:pPr>
            <a:b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</a:br>
            <a:endParaRPr lang="en-US" b="0" i="0" dirty="0">
              <a:solidFill>
                <a:srgbClr val="333333"/>
              </a:solidFill>
              <a:effectLst/>
              <a:latin typeface="proxima-nova"/>
            </a:endParaRPr>
          </a:p>
        </p:txBody>
      </p:sp>
    </p:spTree>
    <p:extLst>
      <p:ext uri="{BB962C8B-B14F-4D97-AF65-F5344CB8AC3E}">
        <p14:creationId xmlns:p14="http://schemas.microsoft.com/office/powerpoint/2010/main" val="24038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elitte images of power outages in Houston, TX 2021">
            <a:extLst>
              <a:ext uri="{FF2B5EF4-FFF2-40B4-BE49-F238E27FC236}">
                <a16:creationId xmlns:a16="http://schemas.microsoft.com/office/drawing/2014/main" id="{4FA69CDD-462E-FD45-8793-11238A03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6068"/>
            <a:ext cx="5221288" cy="4268788"/>
          </a:xfrm>
          <a:prstGeom prst="rect">
            <a:avLst/>
          </a:prstGeom>
        </p:spPr>
      </p:pic>
      <p:pic>
        <p:nvPicPr>
          <p:cNvPr id="1028" name="Picture 4" descr="Aerial view of Houston after the power crisis">
            <a:extLst>
              <a:ext uri="{FF2B5EF4-FFF2-40B4-BE49-F238E27FC236}">
                <a16:creationId xmlns:a16="http://schemas.microsoft.com/office/drawing/2014/main" id="{E130046C-6B27-8948-8713-AA24A1E23F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466068"/>
            <a:ext cx="5221288" cy="4268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4BDA9-8B01-B047-8D59-5716CF8D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2021 Texas Winter Storm &amp; Electricity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ED06A9-6C48-CC42-B8C7-5D20B00D9612}"/>
              </a:ext>
            </a:extLst>
          </p:cNvPr>
          <p:cNvSpPr/>
          <p:nvPr/>
        </p:nvSpPr>
        <p:spPr>
          <a:xfrm>
            <a:off x="1427967" y="5698003"/>
            <a:ext cx="8968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Satellite images of </a:t>
            </a:r>
            <a:r>
              <a:rPr lang="en-US" dirty="0">
                <a:latin typeface="Arial" panose="020B0604020202020204" pitchFamily="34" charset="0"/>
                <a:hlinkClick r:id="rId4" tooltip="Hous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Houston</a:t>
            </a:r>
            <a:r>
              <a:rPr lang="en-US" dirty="0">
                <a:latin typeface="Arial" panose="020B0604020202020204" pitchFamily="34" charset="0"/>
              </a:rPr>
              <a:t> before (2/8) and after (2/16) </a:t>
            </a:r>
            <a:r>
              <a:rPr lang="en-US" dirty="0">
                <a:latin typeface="Arial" panose="020B0604020202020204" pitchFamily="34" charset="0"/>
                <a:hlinkClick r:id="rId5" tooltip="February 13–17, 2021 North American winter stor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storm</a:t>
            </a:r>
            <a:r>
              <a:rPr lang="en-US" dirty="0">
                <a:latin typeface="Arial" panose="020B0604020202020204" pitchFamily="34" charset="0"/>
              </a:rPr>
              <a:t>.</a:t>
            </a:r>
            <a:r>
              <a:rPr lang="en-US" baseline="30000" dirty="0"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en-US" dirty="0">
                <a:latin typeface="Arial" panose="020B0604020202020204" pitchFamily="34" charset="0"/>
              </a:rPr>
              <a:t> The dark patches in the latter image depict areas left without electricity.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06A80D-02AE-F44B-BD8E-7404FE0DF5AC}"/>
              </a:ext>
            </a:extLst>
          </p:cNvPr>
          <p:cNvSpPr/>
          <p:nvPr/>
        </p:nvSpPr>
        <p:spPr>
          <a:xfrm>
            <a:off x="8808762" y="6241534"/>
            <a:ext cx="3098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/wiki/2021_Texas_power_crisis</a:t>
            </a:r>
          </a:p>
        </p:txBody>
      </p:sp>
    </p:spTree>
    <p:extLst>
      <p:ext uri="{BB962C8B-B14F-4D97-AF65-F5344CB8AC3E}">
        <p14:creationId xmlns:p14="http://schemas.microsoft.com/office/powerpoint/2010/main" val="3773046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41575-1E4E-CE4E-AADD-7EF8648A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COVID Lesson: food + necessities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White Toilet Paper ">
            <a:extLst>
              <a:ext uri="{FF2B5EF4-FFF2-40B4-BE49-F238E27FC236}">
                <a16:creationId xmlns:a16="http://schemas.microsoft.com/office/drawing/2014/main" id="{F248EFEF-720E-5442-A764-CFCCCA74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213" y="2426818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l Purpose Flour 2021: Top Brands ">
            <a:extLst>
              <a:ext uri="{FF2B5EF4-FFF2-40B4-BE49-F238E27FC236}">
                <a16:creationId xmlns:a16="http://schemas.microsoft.com/office/drawing/2014/main" id="{0A5D8DA1-0574-1145-9F15-402CE14F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" y="2718149"/>
            <a:ext cx="5337160" cy="26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5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92216-513E-A34B-87B2-9D2B8749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Disability Facts</a:t>
            </a:r>
          </a:p>
        </p:txBody>
      </p:sp>
      <p:sp>
        <p:nvSpPr>
          <p:cNvPr id="3" name="Content Placeholder 2" descr="Disability facts">
            <a:extLst>
              <a:ext uri="{FF2B5EF4-FFF2-40B4-BE49-F238E27FC236}">
                <a16:creationId xmlns:a16="http://schemas.microsoft.com/office/drawing/2014/main" id="{F7DD0DC0-CB52-C74C-B288-242F91E4A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The WHO estimates that 15% of the global population or 1 billion people have some form of disability </a:t>
            </a:r>
            <a:r>
              <a:rPr lang="en-US" sz="1000" dirty="0"/>
              <a:t>(</a:t>
            </a:r>
            <a:r>
              <a:rPr lang="en-US" sz="1000" dirty="0">
                <a:hlinkClick r:id="rId3"/>
              </a:rPr>
              <a:t>https://www.who.int/news-room/fact-sheets/detail/disability-and-health</a:t>
            </a:r>
            <a:r>
              <a:rPr lang="en-US" sz="1000" dirty="0"/>
              <a:t>)</a:t>
            </a:r>
          </a:p>
          <a:p>
            <a:endParaRPr lang="en-US" dirty="0"/>
          </a:p>
          <a:p>
            <a:r>
              <a:rPr lang="en-US" dirty="0"/>
              <a:t>Defining disability: intellectual, physical, visible, invisible. Not one thing, not a unified community, but people with varied histories, stories, challenges, strengths, labels, lack of labels. The gamut of human experience. Intersectional: age, gender, race, economic status, disability.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Not reflected by Google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944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7844-41B0-224B-A998-EAF35A72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About 2.7 million wheelchair users in the US, &lt;1% of pop.</a:t>
            </a:r>
          </a:p>
        </p:txBody>
      </p:sp>
      <p:pic>
        <p:nvPicPr>
          <p:cNvPr id="8" name="Content Placeholder 7" descr="screenshot of images when looking up the word disabiliity on Google">
            <a:extLst>
              <a:ext uri="{FF2B5EF4-FFF2-40B4-BE49-F238E27FC236}">
                <a16:creationId xmlns:a16="http://schemas.microsoft.com/office/drawing/2014/main" id="{503B2C9C-2B54-4C4D-ABEB-008170D2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71"/>
          <a:stretch/>
        </p:blipFill>
        <p:spPr>
          <a:xfrm>
            <a:off x="838200" y="1123140"/>
            <a:ext cx="9956694" cy="546554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DC5399-5A44-2048-98F2-1E649DD3EE60}"/>
              </a:ext>
            </a:extLst>
          </p:cNvPr>
          <p:cNvSpPr/>
          <p:nvPr/>
        </p:nvSpPr>
        <p:spPr>
          <a:xfrm>
            <a:off x="3972882" y="876920"/>
            <a:ext cx="3259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www.ncbi.nlm.nih.gov</a:t>
            </a:r>
            <a:r>
              <a:rPr lang="en-US" sz="1000" dirty="0"/>
              <a:t>/</a:t>
            </a:r>
            <a:r>
              <a:rPr lang="en-US" sz="1000" dirty="0" err="1"/>
              <a:t>pmc</a:t>
            </a:r>
            <a:r>
              <a:rPr lang="en-US" sz="1000" dirty="0"/>
              <a:t>/articles/PMC4397418/</a:t>
            </a:r>
          </a:p>
        </p:txBody>
      </p:sp>
    </p:spTree>
    <p:extLst>
      <p:ext uri="{BB962C8B-B14F-4D97-AF65-F5344CB8AC3E}">
        <p14:creationId xmlns:p14="http://schemas.microsoft.com/office/powerpoint/2010/main" val="355783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D245-54EB-0D4B-AEFC-305BB959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of Disability</a:t>
            </a:r>
          </a:p>
        </p:txBody>
      </p:sp>
      <p:sp>
        <p:nvSpPr>
          <p:cNvPr id="3" name="Content Placeholder 2" descr="definitions of disability">
            <a:extLst>
              <a:ext uri="{FF2B5EF4-FFF2-40B4-BE49-F238E27FC236}">
                <a16:creationId xmlns:a16="http://schemas.microsoft.com/office/drawing/2014/main" id="{24916544-3E8A-5F4D-ABB9-7B749A3D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48107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dirty="0"/>
              <a:t>Medical Model of Disability</a:t>
            </a:r>
          </a:p>
          <a:p>
            <a:r>
              <a:rPr lang="en-US" sz="3800" dirty="0"/>
              <a:t>Views disability as a problem of the person, directly caused by disease, trauma, or other health condition requiring treatment by medical professionals.</a:t>
            </a:r>
          </a:p>
          <a:p>
            <a:r>
              <a:rPr lang="en-US" sz="3800" b="1" dirty="0"/>
              <a:t>Social Model of Disability</a:t>
            </a:r>
          </a:p>
          <a:p>
            <a:r>
              <a:rPr lang="en-US" sz="3800" dirty="0"/>
              <a:t>Sees "disability" as a socially created problem requiring social activism and collective action to make modifications for PWD to lead lives.</a:t>
            </a:r>
          </a:p>
          <a:p>
            <a:r>
              <a:rPr lang="en-US" sz="3800" b="1" dirty="0"/>
              <a:t>Identity Model</a:t>
            </a:r>
          </a:p>
          <a:p>
            <a:r>
              <a:rPr lang="en-US" sz="3800" dirty="0"/>
              <a:t>Shares the social model's understanding that the experience of disability is socially constructed but differs in that it claims disability as a positive identity. </a:t>
            </a:r>
            <a:r>
              <a:rPr lang="en-US" sz="3800"/>
              <a:t>Sees </a:t>
            </a:r>
            <a:r>
              <a:rPr lang="en-US" sz="3800" dirty="0"/>
              <a:t>abilities rather than disability.</a:t>
            </a:r>
          </a:p>
          <a:p>
            <a:r>
              <a:rPr lang="en-US" sz="3800" b="1" dirty="0"/>
              <a:t>Human Rights Model</a:t>
            </a:r>
          </a:p>
          <a:p>
            <a:r>
              <a:rPr lang="en-US" sz="3800" dirty="0"/>
              <a:t>Conceives of persons with disabilities as rights bearers, entitled to legal protection against discrimination and to achieve substantive equality with their peers without disabilities.</a:t>
            </a:r>
          </a:p>
          <a:p>
            <a:endParaRPr lang="en-US" sz="3800" dirty="0"/>
          </a:p>
          <a:p>
            <a:endParaRPr lang="en-US" dirty="0"/>
          </a:p>
          <a:p>
            <a:r>
              <a:rPr lang="en-US" sz="1800" dirty="0"/>
              <a:t>After </a:t>
            </a:r>
            <a:r>
              <a:rPr lang="en-US" sz="1800" dirty="0">
                <a:hlinkClick r:id="rId2"/>
              </a:rPr>
              <a:t>https://www.disabled-world.com/definitions/disability-models.php</a:t>
            </a:r>
            <a:r>
              <a:rPr lang="en-US" sz="1800" dirty="0"/>
              <a:t> and “ A Disability Rights Approach to Climate Governance” Sébastien </a:t>
            </a:r>
            <a:r>
              <a:rPr lang="en-US" sz="1800" dirty="0" err="1"/>
              <a:t>Jodoin</a:t>
            </a:r>
            <a:r>
              <a:rPr lang="en-US" sz="1800" dirty="0"/>
              <a:t>, </a:t>
            </a:r>
            <a:r>
              <a:rPr lang="en-US" sz="1800" dirty="0" err="1"/>
              <a:t>Nilani</a:t>
            </a:r>
            <a:r>
              <a:rPr lang="en-US" sz="1800" dirty="0"/>
              <a:t> </a:t>
            </a:r>
            <a:r>
              <a:rPr lang="en-US" sz="1800" dirty="0" err="1"/>
              <a:t>Ananthamoorthy</a:t>
            </a:r>
            <a:r>
              <a:rPr lang="en-US" sz="1800" dirty="0"/>
              <a:t> &amp; Katherine Lofts, Ecology Law Journal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9591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DB30-BA2A-A24F-A68B-EBAEA20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 of UN CRPD signers">
            <a:extLst>
              <a:ext uri="{FF2B5EF4-FFF2-40B4-BE49-F238E27FC236}">
                <a16:creationId xmlns:a16="http://schemas.microsoft.com/office/drawing/2014/main" id="{27B6F1D3-BB88-E646-AB63-7152FBE5C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" y="0"/>
            <a:ext cx="11442700" cy="7039571"/>
          </a:xfrm>
        </p:spPr>
      </p:pic>
    </p:spTree>
    <p:extLst>
      <p:ext uri="{BB962C8B-B14F-4D97-AF65-F5344CB8AC3E}">
        <p14:creationId xmlns:p14="http://schemas.microsoft.com/office/powerpoint/2010/main" val="281305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73A2-633D-0A4D-8697-85A22DD1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b="1" dirty="0"/>
              <a:t>United Nations Human Rights Council + United Nations High Commissioner for Human Rights</a:t>
            </a:r>
            <a:br>
              <a:rPr lang="en-US" sz="2000" dirty="0"/>
            </a:br>
            <a:r>
              <a:rPr lang="en-US" sz="2000" b="1" dirty="0"/>
              <a:t>Climate change and the rights of people with disabilities, 2020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“</a:t>
            </a:r>
            <a:r>
              <a:rPr lang="en-US" sz="2800" b="1" i="1" dirty="0"/>
              <a:t>should</a:t>
            </a:r>
            <a:r>
              <a:rPr lang="en-US" sz="2000" b="1" dirty="0"/>
              <a:t>…” </a:t>
            </a:r>
            <a:br>
              <a:rPr lang="en-US" sz="2000" b="1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group of people with disabilities">
            <a:extLst>
              <a:ext uri="{FF2B5EF4-FFF2-40B4-BE49-F238E27FC236}">
                <a16:creationId xmlns:a16="http://schemas.microsoft.com/office/drawing/2014/main" id="{AB3A9F6F-41F3-F44D-AC9B-CD01D76D15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00132" y="2631831"/>
            <a:ext cx="8130068" cy="4784969"/>
          </a:xfrm>
          <a:prstGeom prst="rect">
            <a:avLst/>
          </a:prstGeom>
        </p:spPr>
      </p:pic>
      <p:pic>
        <p:nvPicPr>
          <p:cNvPr id="5" name="Picture 4" descr="A storm">
            <a:extLst>
              <a:ext uri="{FF2B5EF4-FFF2-40B4-BE49-F238E27FC236}">
                <a16:creationId xmlns:a16="http://schemas.microsoft.com/office/drawing/2014/main" id="{E467024C-8D6B-CD46-B790-D811515E82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5103177" cy="4678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78CD8-596D-7847-91B3-D1998C505F4B}"/>
              </a:ext>
            </a:extLst>
          </p:cNvPr>
          <p:cNvSpPr/>
          <p:nvPr/>
        </p:nvSpPr>
        <p:spPr>
          <a:xfrm>
            <a:off x="1651000" y="1442135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www.ohchr.org</a:t>
            </a:r>
            <a:r>
              <a:rPr lang="en-US" dirty="0"/>
              <a:t>/EN/Issues/</a:t>
            </a:r>
            <a:r>
              <a:rPr lang="en-US" dirty="0" err="1"/>
              <a:t>HRAndClimateChange</a:t>
            </a:r>
            <a:r>
              <a:rPr lang="en-US" dirty="0"/>
              <a:t>/Pages/</a:t>
            </a:r>
            <a:r>
              <a:rPr lang="en-US" dirty="0" err="1"/>
              <a:t>PersonsWithDisabilities.aspx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7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EPA report of climate change and disability">
            <a:extLst>
              <a:ext uri="{FF2B5EF4-FFF2-40B4-BE49-F238E27FC236}">
                <a16:creationId xmlns:a16="http://schemas.microsoft.com/office/drawing/2014/main" id="{7B9E10C4-D0AB-D447-8DB6-A8834EE02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8" t="9009" r="11476" b="15676"/>
          <a:stretch/>
        </p:blipFill>
        <p:spPr>
          <a:xfrm>
            <a:off x="622300" y="279400"/>
            <a:ext cx="10934700" cy="6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4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55B7E-7647-F940-9061-155A9222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Thanks to…</a:t>
            </a:r>
          </a:p>
        </p:txBody>
      </p:sp>
      <p:sp>
        <p:nvSpPr>
          <p:cNvPr id="3" name="Content Placeholder 2" descr="list of people who helped">
            <a:extLst>
              <a:ext uri="{FF2B5EF4-FFF2-40B4-BE49-F238E27FC236}">
                <a16:creationId xmlns:a16="http://schemas.microsoft.com/office/drawing/2014/main" id="{E3941573-C79C-D740-AD39-A2E14F5D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r>
              <a:rPr lang="en-US" dirty="0"/>
              <a:t>Anne Miller Sargent, HGSE; Sustainability Coordinator, Office for Sustainability, Harvard University</a:t>
            </a:r>
          </a:p>
          <a:p>
            <a:r>
              <a:rPr lang="en-US" dirty="0" err="1"/>
              <a:t>KellyAnn</a:t>
            </a:r>
            <a:r>
              <a:rPr lang="en-US" dirty="0"/>
              <a:t> Robinson, HGSE, Associate Director of Student Support Services</a:t>
            </a:r>
          </a:p>
          <a:p>
            <a:r>
              <a:rPr lang="en-US" dirty="0"/>
              <a:t>Michele Clopper, Director &amp; 504 Coordinator, University Disability Resources</a:t>
            </a:r>
          </a:p>
          <a:p>
            <a:r>
              <a:rPr lang="en-US" dirty="0"/>
              <a:t>Professor Michael Stein, Executive Director, Harvard Law School Project on Disability (HPOD) + DPI 515 students and speakers</a:t>
            </a:r>
          </a:p>
        </p:txBody>
      </p:sp>
    </p:spTree>
    <p:extLst>
      <p:ext uri="{BB962C8B-B14F-4D97-AF65-F5344CB8AC3E}">
        <p14:creationId xmlns:p14="http://schemas.microsoft.com/office/powerpoint/2010/main" val="258591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617B35-6E7E-DB41-BF76-CE0BA0F7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375" y="-1041400"/>
            <a:ext cx="6881126" cy="8904990"/>
          </a:xfrm>
        </p:spPr>
      </p:pic>
    </p:spTree>
    <p:extLst>
      <p:ext uri="{BB962C8B-B14F-4D97-AF65-F5344CB8AC3E}">
        <p14:creationId xmlns:p14="http://schemas.microsoft.com/office/powerpoint/2010/main" val="1973850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Disabled man with artificial leg at work">
            <a:extLst>
              <a:ext uri="{FF2B5EF4-FFF2-40B4-BE49-F238E27FC236}">
                <a16:creationId xmlns:a16="http://schemas.microsoft.com/office/drawing/2014/main" id="{83C91648-B1EC-B34C-8F52-7512A2B30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78830" y="317684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C8649-C973-C047-8ADF-8DFCAEAF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3600" dirty="0"/>
              <a:t>Right to Work:</a:t>
            </a:r>
            <a:br>
              <a:rPr lang="en-US" sz="3600" dirty="0"/>
            </a:br>
            <a:r>
              <a:rPr lang="en-US" sz="3600" dirty="0"/>
              <a:t>PWD Employment </a:t>
            </a:r>
            <a:br>
              <a:rPr lang="en-US" sz="3600" dirty="0"/>
            </a:br>
            <a:r>
              <a:rPr lang="en-US" sz="3600" dirty="0"/>
              <a:t>@ 18% in 2020 </a:t>
            </a:r>
            <a:br>
              <a:rPr lang="en-US" sz="3600" dirty="0"/>
            </a:br>
            <a:r>
              <a:rPr lang="en-US" sz="2200" dirty="0"/>
              <a:t>(Bureau of Labor Statistics)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59F6352-6AF5-0540-B2D7-B33A2E89F613}"/>
              </a:ext>
            </a:extLst>
          </p:cNvPr>
          <p:cNvSpPr/>
          <p:nvPr/>
        </p:nvSpPr>
        <p:spPr>
          <a:xfrm>
            <a:off x="3048000" y="643775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www.forbes.com</a:t>
            </a:r>
            <a:r>
              <a:rPr lang="en-US" sz="1000" dirty="0"/>
              <a:t>/sites/</a:t>
            </a:r>
            <a:r>
              <a:rPr lang="en-US" sz="1000" dirty="0" err="1"/>
              <a:t>sarahkim</a:t>
            </a:r>
            <a:r>
              <a:rPr lang="en-US" sz="1000" dirty="0"/>
              <a:t>/2019/10/24/sub-minimum-wages-disability/?</a:t>
            </a:r>
            <a:r>
              <a:rPr lang="en-US" sz="1000" dirty="0" err="1"/>
              <a:t>sh</a:t>
            </a:r>
            <a:r>
              <a:rPr lang="en-US" sz="1000" dirty="0"/>
              <a:t>=4185a1dac22b</a:t>
            </a:r>
          </a:p>
        </p:txBody>
      </p:sp>
    </p:spTree>
    <p:extLst>
      <p:ext uri="{BB962C8B-B14F-4D97-AF65-F5344CB8AC3E}">
        <p14:creationId xmlns:p14="http://schemas.microsoft.com/office/powerpoint/2010/main" val="203634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B867A7F-535E-264D-B552-008B4006C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265716"/>
            <a:ext cx="7188903" cy="5948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18ABBB-974C-2A48-AC35-0A0B40C75DC8}"/>
              </a:ext>
            </a:extLst>
          </p:cNvPr>
          <p:cNvSpPr/>
          <p:nvPr/>
        </p:nvSpPr>
        <p:spPr>
          <a:xfrm>
            <a:off x="1498600" y="6255435"/>
            <a:ext cx="969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www.bls.gov</a:t>
            </a:r>
            <a:r>
              <a:rPr lang="en-US" dirty="0"/>
              <a:t>/</a:t>
            </a:r>
            <a:r>
              <a:rPr lang="en-US" dirty="0" err="1"/>
              <a:t>opub</a:t>
            </a:r>
            <a:r>
              <a:rPr lang="en-US" dirty="0"/>
              <a:t>/ted/2019/employment-of-people-with-a-disability-in-2018.htm</a:t>
            </a:r>
          </a:p>
        </p:txBody>
      </p:sp>
    </p:spTree>
    <p:extLst>
      <p:ext uri="{BB962C8B-B14F-4D97-AF65-F5344CB8AC3E}">
        <p14:creationId xmlns:p14="http://schemas.microsoft.com/office/powerpoint/2010/main" val="1416667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202A-CEEC-404A-B71F-7AC1E4C3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Effects</a:t>
            </a:r>
          </a:p>
        </p:txBody>
      </p:sp>
      <p:sp>
        <p:nvSpPr>
          <p:cNvPr id="3" name="Content Placeholder 2" descr="text on disabled workers">
            <a:extLst>
              <a:ext uri="{FF2B5EF4-FFF2-40B4-BE49-F238E27FC236}">
                <a16:creationId xmlns:a16="http://schemas.microsoft.com/office/drawing/2014/main" id="{7F56B578-1611-6542-9E3A-D7323F19F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COVID, can (disabled) people work from home? Maybe…</a:t>
            </a:r>
          </a:p>
          <a:p>
            <a:r>
              <a:rPr lang="en-US" dirty="0">
                <a:sym typeface="Wingdings" pitchFamily="2" charset="2"/>
              </a:rPr>
              <a:t>People with disabilities already face discrimination and marginalization</a:t>
            </a:r>
          </a:p>
          <a:p>
            <a:r>
              <a:rPr lang="en-US" dirty="0"/>
              <a:t>Add intersection of disability and poverty:</a:t>
            </a:r>
          </a:p>
          <a:p>
            <a:r>
              <a:rPr lang="en-US" dirty="0"/>
              <a:t>People with disabilities make up approximately 12 percent of the U.S. working-age population; however, they account for more than half of those living in long-term poverty. </a:t>
            </a:r>
            <a:r>
              <a:rPr lang="en-US" dirty="0">
                <a:sym typeface="Wingdings" pitchFamily="2" charset="2"/>
              </a:rPr>
              <a:t>(National Council on Disability)</a:t>
            </a:r>
          </a:p>
          <a:p>
            <a:r>
              <a:rPr lang="en-US" sz="1000" dirty="0">
                <a:sym typeface="Wingdings" pitchFamily="2" charset="2"/>
              </a:rPr>
              <a:t>https://</a:t>
            </a:r>
            <a:r>
              <a:rPr lang="en-US" sz="1000" dirty="0" err="1">
                <a:sym typeface="Wingdings" pitchFamily="2" charset="2"/>
              </a:rPr>
              <a:t>ncd.gov</a:t>
            </a:r>
            <a:r>
              <a:rPr lang="en-US" sz="1000" dirty="0">
                <a:sym typeface="Wingdings" pitchFamily="2" charset="2"/>
              </a:rPr>
              <a:t>/newsroom/2017/disability-poverty-connection-2017-progress-report-release</a:t>
            </a:r>
          </a:p>
          <a:p>
            <a:r>
              <a:rPr lang="en-US" dirty="0">
                <a:sym typeface="Wingdings" pitchFamily="2" charset="2"/>
              </a:rPr>
              <a:t>Add climate emergencies and social and medical support disruption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wheelchair getting off a bus&#10;&#10;Description automatically generated with low confidence">
            <a:extLst>
              <a:ext uri="{FF2B5EF4-FFF2-40B4-BE49-F238E27FC236}">
                <a16:creationId xmlns:a16="http://schemas.microsoft.com/office/drawing/2014/main" id="{18DCA2F7-DE4C-FC45-A036-53DCE51A1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11" b="158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79D9B-A7D7-6043-9A19-C6962E60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Right to Transportation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5F8FC7-D3F9-BA4C-BB98-4D35E6AFC58F}"/>
              </a:ext>
            </a:extLst>
          </p:cNvPr>
          <p:cNvSpPr txBox="1"/>
          <p:nvPr/>
        </p:nvSpPr>
        <p:spPr>
          <a:xfrm>
            <a:off x="4114800" y="6350000"/>
            <a:ext cx="4076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dacnw.org</a:t>
            </a:r>
            <a:r>
              <a:rPr lang="en-US" sz="1200" dirty="0">
                <a:solidFill>
                  <a:schemeClr val="bg1"/>
                </a:solidFill>
              </a:rPr>
              <a:t>/programs-services/transportation-services/</a:t>
            </a:r>
          </a:p>
        </p:txBody>
      </p:sp>
    </p:spTree>
    <p:extLst>
      <p:ext uri="{BB962C8B-B14F-4D97-AF65-F5344CB8AC3E}">
        <p14:creationId xmlns:p14="http://schemas.microsoft.com/office/powerpoint/2010/main" val="2765903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erson holding a crutch&#10;&#10;Description automatically generated with low confidence">
            <a:extLst>
              <a:ext uri="{FF2B5EF4-FFF2-40B4-BE49-F238E27FC236}">
                <a16:creationId xmlns:a16="http://schemas.microsoft.com/office/drawing/2014/main" id="{0E921D12-61A4-3D45-B28D-2E8148D11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6383" r="11381" b="-1"/>
          <a:stretch/>
        </p:blipFill>
        <p:spPr>
          <a:xfrm>
            <a:off x="5797543" y="127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15F545-98EB-DB42-90CF-9393582F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NYC public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82BAE-85A1-E24E-A644-122C5252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NYC Disability Commissioner Victor </a:t>
            </a:r>
            <a:r>
              <a:rPr lang="en-US" dirty="0" err="1">
                <a:solidFill>
                  <a:srgbClr val="000000"/>
                </a:solidFill>
              </a:rPr>
              <a:t>Calise</a:t>
            </a:r>
            <a:r>
              <a:rPr lang="en-US" dirty="0">
                <a:solidFill>
                  <a:srgbClr val="000000"/>
                </a:solidFill>
              </a:rPr>
              <a:t> shared: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100/465 stations accessible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100% bus accessibility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$.5B for paratransit for 160,000 disabled riders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062D78-3049-C840-A1E5-F2DAE46FFE9B}"/>
              </a:ext>
            </a:extLst>
          </p:cNvPr>
          <p:cNvSpPr/>
          <p:nvPr/>
        </p:nvSpPr>
        <p:spPr>
          <a:xfrm>
            <a:off x="5797543" y="6172201"/>
            <a:ext cx="639415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https://</a:t>
            </a:r>
            <a:r>
              <a:rPr lang="en-US" sz="1000" dirty="0" err="1">
                <a:solidFill>
                  <a:srgbClr val="FFFFFF"/>
                </a:solidFill>
              </a:rPr>
              <a:t>www.newmobility.com</a:t>
            </a:r>
            <a:r>
              <a:rPr lang="en-US" sz="1000" dirty="0">
                <a:solidFill>
                  <a:srgbClr val="FFFFFF"/>
                </a:solidFill>
              </a:rPr>
              <a:t>/2020/05/vote-for-access-tackles-the-barriers-disabled-voters-face/</a:t>
            </a:r>
          </a:p>
        </p:txBody>
      </p:sp>
    </p:spTree>
    <p:extLst>
      <p:ext uri="{BB962C8B-B14F-4D97-AF65-F5344CB8AC3E}">
        <p14:creationId xmlns:p14="http://schemas.microsoft.com/office/powerpoint/2010/main" val="1453997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BFF9-D71C-BC47-BD4A-3FACFD9B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81F6-87BB-2D40-8325-B1B732FEE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ew york hurricane sandy flooding subway">
            <a:extLst>
              <a:ext uri="{FF2B5EF4-FFF2-40B4-BE49-F238E27FC236}">
                <a16:creationId xmlns:a16="http://schemas.microsoft.com/office/drawing/2014/main" id="{1082169B-CA2D-DF49-ABA5-F6BD56E1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8100"/>
            <a:ext cx="10160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042DA6-A4AA-364D-BD54-5D54F46F1DEC}"/>
              </a:ext>
            </a:extLst>
          </p:cNvPr>
          <p:cNvSpPr/>
          <p:nvPr/>
        </p:nvSpPr>
        <p:spPr>
          <a:xfrm>
            <a:off x="3048000" y="636259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www.businessinsider.com</a:t>
            </a:r>
            <a:r>
              <a:rPr lang="en-US" sz="1000" dirty="0"/>
              <a:t>/hurricane-sandy-photos-of-new-york-subway-flooded-2012-10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E5F18-508C-F941-814E-ECA8B0437B13}"/>
              </a:ext>
            </a:extLst>
          </p:cNvPr>
          <p:cNvSpPr txBox="1"/>
          <p:nvPr/>
        </p:nvSpPr>
        <p:spPr>
          <a:xfrm>
            <a:off x="3281819" y="4509370"/>
            <a:ext cx="5345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 Hurricane Sandy 2012</a:t>
            </a:r>
          </a:p>
        </p:txBody>
      </p:sp>
    </p:spTree>
    <p:extLst>
      <p:ext uri="{BB962C8B-B14F-4D97-AF65-F5344CB8AC3E}">
        <p14:creationId xmlns:p14="http://schemas.microsoft.com/office/powerpoint/2010/main" val="239250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3F62E-8F8C-F647-A994-128CE023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dirty="0"/>
              <a:t>Right to Independent Housing for PWD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 blind person navigating in a bed room&#10;">
            <a:extLst>
              <a:ext uri="{FF2B5EF4-FFF2-40B4-BE49-F238E27FC236}">
                <a16:creationId xmlns:a16="http://schemas.microsoft.com/office/drawing/2014/main" id="{A1D944DE-C656-534C-8A8B-99A2DF7C5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r="2651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51E1F8-B203-2C43-8EF4-6F736D240A09}"/>
              </a:ext>
            </a:extLst>
          </p:cNvPr>
          <p:cNvSpPr/>
          <p:nvPr/>
        </p:nvSpPr>
        <p:spPr>
          <a:xfrm>
            <a:off x="6342338" y="656301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www.homecrux.com</a:t>
            </a:r>
            <a:r>
              <a:rPr lang="en-US" sz="1000" dirty="0">
                <a:solidFill>
                  <a:schemeClr val="bg1"/>
                </a:solidFill>
              </a:rPr>
              <a:t>/quick-tips-remodel-home-visually-impaired/12431/</a:t>
            </a:r>
          </a:p>
        </p:txBody>
      </p:sp>
    </p:spTree>
    <p:extLst>
      <p:ext uri="{BB962C8B-B14F-4D97-AF65-F5344CB8AC3E}">
        <p14:creationId xmlns:p14="http://schemas.microsoft.com/office/powerpoint/2010/main" val="109990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A1C4-3FD5-3C46-A687-26206BDA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+ Low-income housing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83827-7EB8-C647-B87A-80D3E165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25"/>
            <a:ext cx="10515600" cy="4351338"/>
          </a:xfrm>
        </p:spPr>
        <p:txBody>
          <a:bodyPr/>
          <a:lstStyle/>
          <a:p>
            <a:r>
              <a:rPr lang="en-US" dirty="0"/>
              <a:t>Independent living and community inclusion</a:t>
            </a:r>
          </a:p>
          <a:p>
            <a:r>
              <a:rPr lang="en-US" dirty="0"/>
              <a:t>NYC has 7000 low-income units, but 30,000 PWD on waitlist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09FEF-785A-4242-A1D9-C128E8B3B508}"/>
              </a:ext>
            </a:extLst>
          </p:cNvPr>
          <p:cNvSpPr/>
          <p:nvPr/>
        </p:nvSpPr>
        <p:spPr>
          <a:xfrm>
            <a:off x="3048000" y="620442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www.mercurynews.com%2F2019%2F08%2F28%2Frenters-with-disabilities-sue-oakland-for-housing-discrimination%2F%3FclearUserState%3Dtrue</a:t>
            </a:r>
          </a:p>
        </p:txBody>
      </p:sp>
      <p:pic>
        <p:nvPicPr>
          <p:cNvPr id="6" name="Content Placeholder 4" descr="A parent and child with Downs Syndrome on swings">
            <a:extLst>
              <a:ext uri="{FF2B5EF4-FFF2-40B4-BE49-F238E27FC236}">
                <a16:creationId xmlns:a16="http://schemas.microsoft.com/office/drawing/2014/main" id="{B68F7EBC-B8AA-1C41-A3D9-5B40654C3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120"/>
            <a:ext cx="6425132" cy="42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6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7C46-377A-9B48-ABB0-FA13AAB3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365125"/>
            <a:ext cx="11811000" cy="1325563"/>
          </a:xfrm>
        </p:spPr>
        <p:txBody>
          <a:bodyPr/>
          <a:lstStyle/>
          <a:p>
            <a:pPr algn="ctr"/>
            <a:r>
              <a:rPr lang="en-US" dirty="0"/>
              <a:t>Climate Displacement – 200 million +/- </a:t>
            </a:r>
            <a:br>
              <a:rPr lang="en-US" dirty="0"/>
            </a:br>
            <a:r>
              <a:rPr lang="en-US" dirty="0"/>
              <a:t>climate migrants by 2050</a:t>
            </a:r>
          </a:p>
        </p:txBody>
      </p:sp>
      <p:pic>
        <p:nvPicPr>
          <p:cNvPr id="5" name="Content Placeholder 4" descr="A person pushing a man in a wheelchair in a refugee camp">
            <a:extLst>
              <a:ext uri="{FF2B5EF4-FFF2-40B4-BE49-F238E27FC236}">
                <a16:creationId xmlns:a16="http://schemas.microsoft.com/office/drawing/2014/main" id="{D01D662A-3FA0-D844-BB98-31C21091D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084" y="1624864"/>
            <a:ext cx="7777049" cy="51846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F5AC45-80C9-0B43-8EFC-83CBE969A755}"/>
              </a:ext>
            </a:extLst>
          </p:cNvPr>
          <p:cNvSpPr/>
          <p:nvPr/>
        </p:nvSpPr>
        <p:spPr>
          <a:xfrm>
            <a:off x="3423780" y="638764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www.hrw.org</a:t>
            </a:r>
            <a:r>
              <a:rPr lang="en-US" sz="1000" dirty="0">
                <a:solidFill>
                  <a:schemeClr val="bg1"/>
                </a:solidFill>
              </a:rPr>
              <a:t>/news/2017/05/31/south-</a:t>
            </a:r>
            <a:r>
              <a:rPr lang="en-US" sz="1000" dirty="0" err="1">
                <a:solidFill>
                  <a:schemeClr val="bg1"/>
                </a:solidFill>
              </a:rPr>
              <a:t>sudan</a:t>
            </a:r>
            <a:r>
              <a:rPr lang="en-US" sz="1000" dirty="0">
                <a:solidFill>
                  <a:schemeClr val="bg1"/>
                </a:solidFill>
              </a:rPr>
              <a:t>-people-disabilities-older-people-face-danger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43973-F0F0-5E47-99A0-6140274485CD}"/>
              </a:ext>
            </a:extLst>
          </p:cNvPr>
          <p:cNvSpPr txBox="1"/>
          <p:nvPr/>
        </p:nvSpPr>
        <p:spPr>
          <a:xfrm>
            <a:off x="3031300" y="5699342"/>
            <a:ext cx="695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30 million PDW may be </a:t>
            </a:r>
            <a:r>
              <a:rPr lang="en-US" sz="3200" i="1"/>
              <a:t>climate migrants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6292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E4C21-A1CC-DB49-9C59-22C3846C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We’re all likely to need a hand.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D8B5EF4-7488-054E-8659-80DFFFEA2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53510" y="1207656"/>
            <a:ext cx="5923584" cy="44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3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41575-1E4E-CE4E-AADD-7EF8648A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Right to food and water</a:t>
            </a:r>
          </a:p>
        </p:txBody>
      </p:sp>
      <p:pic>
        <p:nvPicPr>
          <p:cNvPr id="4" name="Picture 2" descr="Drinking Water">
            <a:extLst>
              <a:ext uri="{FF2B5EF4-FFF2-40B4-BE49-F238E27FC236}">
                <a16:creationId xmlns:a16="http://schemas.microsoft.com/office/drawing/2014/main" id="{ADBA12A6-5A37-C848-AF52-BA90AFB65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/>
          <a:stretch/>
        </p:blipFill>
        <p:spPr bwMode="auto"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l Purpose Flour">
            <a:extLst>
              <a:ext uri="{FF2B5EF4-FFF2-40B4-BE49-F238E27FC236}">
                <a16:creationId xmlns:a16="http://schemas.microsoft.com/office/drawing/2014/main" id="{0A5D8DA1-0574-1145-9F15-402CE14F2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8380" b="2"/>
          <a:stretch/>
        </p:blipFill>
        <p:spPr bwMode="auto"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E58E3-007C-D141-A6A9-C4B0C3D6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800" dirty="0"/>
              <a:t>Disaster Readiness for PWD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5777D9-BB39-47A8-B39E-DE17C8D90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01335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737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3DFF-407E-614D-8D31-C76B718C9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Impacts</a:t>
            </a:r>
          </a:p>
        </p:txBody>
      </p:sp>
      <p:sp>
        <p:nvSpPr>
          <p:cNvPr id="3" name="Content Placeholder 2" descr="climate mortality stats">
            <a:extLst>
              <a:ext uri="{FF2B5EF4-FFF2-40B4-BE49-F238E27FC236}">
                <a16:creationId xmlns:a16="http://schemas.microsoft.com/office/drawing/2014/main" id="{F3823182-2E14-AF42-AD63-CA8CD58C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250-700 thousand additional deaths due to climate impacts</a:t>
            </a:r>
          </a:p>
          <a:p>
            <a:r>
              <a:rPr lang="en-US" dirty="0"/>
              <a:t>Disproportionately higher mortality among PWD in climate disasters, including heat waves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64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C1290-292F-B24D-82F7-E7D50AF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Nothing about us without us</a:t>
            </a:r>
          </a:p>
        </p:txBody>
      </p:sp>
      <p:pic>
        <p:nvPicPr>
          <p:cNvPr id="5" name="Content Placeholder 4" descr="Two girls hugging">
            <a:extLst>
              <a:ext uri="{FF2B5EF4-FFF2-40B4-BE49-F238E27FC236}">
                <a16:creationId xmlns:a16="http://schemas.microsoft.com/office/drawing/2014/main" id="{F5A7517E-46FB-9B40-A296-D76C8DB17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0" t="9308" r="34524"/>
          <a:stretch/>
        </p:blipFill>
        <p:spPr>
          <a:xfrm>
            <a:off x="2383994" y="255155"/>
            <a:ext cx="5007406" cy="63476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83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7556-3835-5541-BCDC-E76FEA43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Yale Law Journal article on the right to be rescued">
            <a:extLst>
              <a:ext uri="{FF2B5EF4-FFF2-40B4-BE49-F238E27FC236}">
                <a16:creationId xmlns:a16="http://schemas.microsoft.com/office/drawing/2014/main" id="{B5CD8EF3-4981-1449-B587-319C5CB96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38"/>
          <a:stretch/>
        </p:blipFill>
        <p:spPr>
          <a:xfrm>
            <a:off x="0" y="-1"/>
            <a:ext cx="12192000" cy="6641757"/>
          </a:xfrm>
        </p:spPr>
      </p:pic>
    </p:spTree>
    <p:extLst>
      <p:ext uri="{BB962C8B-B14F-4D97-AF65-F5344CB8AC3E}">
        <p14:creationId xmlns:p14="http://schemas.microsoft.com/office/powerpoint/2010/main" val="2786205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1293-FB13-1546-B01E-186175B3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Dr. Robert Dubrow, YSPH, Audubon Lecture 2021</a:t>
            </a:r>
          </a:p>
        </p:txBody>
      </p:sp>
      <p:pic>
        <p:nvPicPr>
          <p:cNvPr id="5" name="Content Placeholder 4" descr="Screenshot of Dr. Robert Dubrow">
            <a:extLst>
              <a:ext uri="{FF2B5EF4-FFF2-40B4-BE49-F238E27FC236}">
                <a16:creationId xmlns:a16="http://schemas.microsoft.com/office/drawing/2014/main" id="{26C58A09-5844-3349-8133-5B6657805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175" y="1146403"/>
            <a:ext cx="8955673" cy="5597297"/>
          </a:xfrm>
        </p:spPr>
      </p:pic>
    </p:spTree>
    <p:extLst>
      <p:ext uri="{BB962C8B-B14F-4D97-AF65-F5344CB8AC3E}">
        <p14:creationId xmlns:p14="http://schemas.microsoft.com/office/powerpoint/2010/main" val="3659624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A1CA4-E225-204C-9280-FF0FAC29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The curb cut effect: everyone benefits.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pushing a stroller&#10;&#10;Description automatically generated">
            <a:extLst>
              <a:ext uri="{FF2B5EF4-FFF2-40B4-BE49-F238E27FC236}">
                <a16:creationId xmlns:a16="http://schemas.microsoft.com/office/drawing/2014/main" id="{8AE5DA1F-929C-C445-8921-D2EB0E5B8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6046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liding door operator">
            <a:extLst>
              <a:ext uri="{FF2B5EF4-FFF2-40B4-BE49-F238E27FC236}">
                <a16:creationId xmlns:a16="http://schemas.microsoft.com/office/drawing/2014/main" id="{F78C64BF-7AF4-F840-BDCE-F4A4AA8B4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934" y="457200"/>
            <a:ext cx="982413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2589A-B78F-7843-98CC-F00B33FF914C}"/>
              </a:ext>
            </a:extLst>
          </p:cNvPr>
          <p:cNvSpPr/>
          <p:nvPr/>
        </p:nvSpPr>
        <p:spPr>
          <a:xfrm>
            <a:off x="3088895" y="5724482"/>
            <a:ext cx="6291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 version of the curb cut effect.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835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E513-D334-F046-87E0-ABE8C0B2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“Nothing about us without us.” 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, some PWDs">
            <a:extLst>
              <a:ext uri="{FF2B5EF4-FFF2-40B4-BE49-F238E27FC236}">
                <a16:creationId xmlns:a16="http://schemas.microsoft.com/office/drawing/2014/main" id="{7003B8EE-A959-3C4F-93B5-AB01DBD0A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32" r="14519" b="-1"/>
          <a:stretch/>
        </p:blipFill>
        <p:spPr>
          <a:xfrm>
            <a:off x="159557" y="31750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A2669-25E9-D64C-9472-B770F0F66C29}"/>
              </a:ext>
            </a:extLst>
          </p:cNvPr>
          <p:cNvSpPr txBox="1"/>
          <p:nvPr/>
        </p:nvSpPr>
        <p:spPr>
          <a:xfrm>
            <a:off x="1562100" y="7073900"/>
            <a:ext cx="8101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UN CRPD https://</a:t>
            </a:r>
            <a:r>
              <a:rPr lang="en-US" sz="1200" dirty="0" err="1">
                <a:solidFill>
                  <a:schemeClr val="bg1"/>
                </a:solidFill>
              </a:rPr>
              <a:t>www.internationaldisabilityalliance.org</a:t>
            </a:r>
            <a:r>
              <a:rPr lang="en-US" sz="1200" dirty="0">
                <a:solidFill>
                  <a:schemeClr val="bg1"/>
                </a:solidFill>
              </a:rPr>
              <a:t>/blog/un-committee-rights-persons-disabilities-closes-its-16th-session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ABE182-B422-B744-92EC-395788162AAB}"/>
              </a:ext>
            </a:extLst>
          </p:cNvPr>
          <p:cNvSpPr/>
          <p:nvPr/>
        </p:nvSpPr>
        <p:spPr>
          <a:xfrm>
            <a:off x="2430049" y="6512907"/>
            <a:ext cx="67640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www.internationaldisabilityalliance.org</a:t>
            </a:r>
            <a:r>
              <a:rPr lang="en-US" sz="1000" dirty="0"/>
              <a:t>/blog/un-committee-rights-persons-disabilities-closes-its-16th-session</a:t>
            </a:r>
          </a:p>
        </p:txBody>
      </p:sp>
    </p:spTree>
    <p:extLst>
      <p:ext uri="{BB962C8B-B14F-4D97-AF65-F5344CB8AC3E}">
        <p14:creationId xmlns:p14="http://schemas.microsoft.com/office/powerpoint/2010/main" val="4007039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A44B-0098-5040-AB31-CF62755B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blind man with cane">
            <a:extLst>
              <a:ext uri="{FF2B5EF4-FFF2-40B4-BE49-F238E27FC236}">
                <a16:creationId xmlns:a16="http://schemas.microsoft.com/office/drawing/2014/main" id="{E6E5A22E-FD17-6E41-B8F3-53F772F5D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8900"/>
            <a:ext cx="10758835" cy="67691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95A786-3AF3-014A-BA71-9D82B57B71CB}"/>
              </a:ext>
            </a:extLst>
          </p:cNvPr>
          <p:cNvSpPr/>
          <p:nvPr/>
        </p:nvSpPr>
        <p:spPr>
          <a:xfrm>
            <a:off x="3293296" y="6400173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www.wbur.org</a:t>
            </a:r>
            <a:r>
              <a:rPr lang="en-US" sz="1200" dirty="0">
                <a:solidFill>
                  <a:schemeClr val="bg1"/>
                </a:solidFill>
              </a:rPr>
              <a:t>/news/2021/03/18/</a:t>
            </a:r>
            <a:r>
              <a:rPr lang="en-US" sz="1200" dirty="0" err="1">
                <a:solidFill>
                  <a:schemeClr val="bg1"/>
                </a:solidFill>
              </a:rPr>
              <a:t>alex</a:t>
            </a:r>
            <a:r>
              <a:rPr lang="en-US" sz="1200" dirty="0">
                <a:solidFill>
                  <a:schemeClr val="bg1"/>
                </a:solidFill>
              </a:rPr>
              <a:t>-gray-blind-</a:t>
            </a:r>
            <a:r>
              <a:rPr lang="en-US" sz="1200" dirty="0" err="1">
                <a:solidFill>
                  <a:schemeClr val="bg1"/>
                </a:solidFill>
              </a:rPr>
              <a:t>boston</a:t>
            </a:r>
            <a:r>
              <a:rPr lang="en-US" sz="1200" dirty="0">
                <a:solidFill>
                  <a:schemeClr val="bg1"/>
                </a:solidFill>
              </a:rPr>
              <a:t>-city-council-candidate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8B2CE-9988-EC43-AD48-C20A3FAA85BC}"/>
              </a:ext>
            </a:extLst>
          </p:cNvPr>
          <p:cNvSpPr/>
          <p:nvPr/>
        </p:nvSpPr>
        <p:spPr>
          <a:xfrm>
            <a:off x="5102266" y="3547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“Nothing about us without us.”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305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A4A2-FF4E-3947-944B-A48605D7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background and goals</a:t>
            </a:r>
          </a:p>
        </p:txBody>
      </p:sp>
      <p:sp>
        <p:nvSpPr>
          <p:cNvPr id="3" name="Content Placeholder 2" descr="speakers background">
            <a:extLst>
              <a:ext uri="{FF2B5EF4-FFF2-40B4-BE49-F238E27FC236}">
                <a16:creationId xmlns:a16="http://schemas.microsoft.com/office/drawing/2014/main" id="{D547BAEC-6B40-7341-8BDE-6AEFE0A07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Studied the environment at Middlebury College, 1991</a:t>
            </a:r>
          </a:p>
          <a:p>
            <a:r>
              <a:rPr lang="en-US" dirty="0"/>
              <a:t>Taught environmental issues at Chewonki’s Maine Coast Semester</a:t>
            </a:r>
          </a:p>
          <a:p>
            <a:r>
              <a:rPr lang="en-US" dirty="0"/>
              <a:t>Write about environmental topics for national and regional magazines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Today’s goals: share some research, pose some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06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C107-C6A9-0B44-83A7-4AC5CAF7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“Nothing about us without us.”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woman in a wheelchair with guide dog">
            <a:extLst>
              <a:ext uri="{FF2B5EF4-FFF2-40B4-BE49-F238E27FC236}">
                <a16:creationId xmlns:a16="http://schemas.microsoft.com/office/drawing/2014/main" id="{64A4F00E-A3E2-BC4F-98D9-BDDE59812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20478"/>
          <a:stretch/>
        </p:blipFill>
        <p:spPr>
          <a:xfrm>
            <a:off x="0" y="3175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1B08EF-35BA-E748-82F1-1961C34C6001}"/>
              </a:ext>
            </a:extLst>
          </p:cNvPr>
          <p:cNvSpPr/>
          <p:nvPr/>
        </p:nvSpPr>
        <p:spPr>
          <a:xfrm>
            <a:off x="2154474" y="6412699"/>
            <a:ext cx="8054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www.huffpost.com</a:t>
            </a:r>
            <a:r>
              <a:rPr lang="en-US" sz="1200" dirty="0"/>
              <a:t>/entry/disability-asian-americans-immigrants-stigma_n_5cd1c2c7e4b0548b7360bf26</a:t>
            </a:r>
          </a:p>
        </p:txBody>
      </p:sp>
    </p:spTree>
    <p:extLst>
      <p:ext uri="{BB962C8B-B14F-4D97-AF65-F5344CB8AC3E}">
        <p14:creationId xmlns:p14="http://schemas.microsoft.com/office/powerpoint/2010/main" val="2281742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622F-8A69-534C-8736-A19A79AB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ind man with cane sitting on a chair outside&#10;&#10;">
            <a:extLst>
              <a:ext uri="{FF2B5EF4-FFF2-40B4-BE49-F238E27FC236}">
                <a16:creationId xmlns:a16="http://schemas.microsoft.com/office/drawing/2014/main" id="{C76C442C-9B77-3444-BBB6-0C1E30957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0"/>
            <a:ext cx="10248900" cy="682592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1BB044-BBB5-3441-866C-8C68AF0CDF54}"/>
              </a:ext>
            </a:extLst>
          </p:cNvPr>
          <p:cNvSpPr/>
          <p:nvPr/>
        </p:nvSpPr>
        <p:spPr>
          <a:xfrm>
            <a:off x="3048000" y="642053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www.nytimes.com</a:t>
            </a:r>
            <a:r>
              <a:rPr lang="en-US" sz="1000" dirty="0">
                <a:solidFill>
                  <a:schemeClr val="bg1"/>
                </a:solidFill>
              </a:rPr>
              <a:t>/2020/03/07/us/citizenship-exam-blind-man-</a:t>
            </a:r>
            <a:r>
              <a:rPr lang="en-US" sz="1000" dirty="0" err="1">
                <a:solidFill>
                  <a:schemeClr val="bg1"/>
                </a:solidFill>
              </a:rPr>
              <a:t>braille.html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490480-4139-CE44-A714-021BF2E2B749}"/>
              </a:ext>
            </a:extLst>
          </p:cNvPr>
          <p:cNvSpPr/>
          <p:nvPr/>
        </p:nvSpPr>
        <p:spPr>
          <a:xfrm>
            <a:off x="1606550" y="2059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“Nothing about us without us.”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8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1556-9E7C-D240-850B-8289C408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irl signing">
            <a:extLst>
              <a:ext uri="{FF2B5EF4-FFF2-40B4-BE49-F238E27FC236}">
                <a16:creationId xmlns:a16="http://schemas.microsoft.com/office/drawing/2014/main" id="{747F4C1C-5EA5-8F42-B527-8A1EA3B9D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241300"/>
            <a:ext cx="10312400" cy="68682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CB651-6482-6D4D-97CC-E4FAB3297FB4}"/>
              </a:ext>
            </a:extLst>
          </p:cNvPr>
          <p:cNvSpPr/>
          <p:nvPr/>
        </p:nvSpPr>
        <p:spPr>
          <a:xfrm>
            <a:off x="3048000" y="624986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www.nytimes.com</a:t>
            </a:r>
            <a:r>
              <a:rPr lang="en-US" sz="1000" dirty="0"/>
              <a:t>/2021/01/23/us/black-</a:t>
            </a:r>
            <a:r>
              <a:rPr lang="en-US" sz="1000" dirty="0" err="1"/>
              <a:t>american</a:t>
            </a:r>
            <a:r>
              <a:rPr lang="en-US" sz="1000" dirty="0"/>
              <a:t>-sign-language-</a:t>
            </a:r>
            <a:r>
              <a:rPr lang="en-US" sz="1000" dirty="0" err="1"/>
              <a:t>tiktok.html</a:t>
            </a:r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361E3D-2AC3-4147-A106-3D7E2EC7DE93}"/>
              </a:ext>
            </a:extLst>
          </p:cNvPr>
          <p:cNvSpPr/>
          <p:nvPr/>
        </p:nvSpPr>
        <p:spPr>
          <a:xfrm>
            <a:off x="939800" y="2102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“Nothing about us without us.”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2006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65E0-759B-D747-AAB0-975E6F73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WDs">
            <a:extLst>
              <a:ext uri="{FF2B5EF4-FFF2-40B4-BE49-F238E27FC236}">
                <a16:creationId xmlns:a16="http://schemas.microsoft.com/office/drawing/2014/main" id="{9A6F6BA4-E9E5-2F4D-ABFA-EF5E1082B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" y="606424"/>
            <a:ext cx="11488738" cy="574436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EF19-0B16-C044-9F88-D2BD9AB48D34}"/>
              </a:ext>
            </a:extLst>
          </p:cNvPr>
          <p:cNvSpPr/>
          <p:nvPr/>
        </p:nvSpPr>
        <p:spPr>
          <a:xfrm>
            <a:off x="4330700" y="636259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www.respectability.org</a:t>
            </a:r>
            <a:r>
              <a:rPr lang="en-US" sz="1000" dirty="0"/>
              <a:t>/2019/10/</a:t>
            </a:r>
            <a:r>
              <a:rPr lang="en-US" sz="1000" dirty="0" err="1"/>
              <a:t>hispanic</a:t>
            </a:r>
            <a:r>
              <a:rPr lang="en-US" sz="1000" dirty="0"/>
              <a:t>-heritage-stats/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CF40C6-10BE-6641-85D7-FEA0835E10A6}"/>
              </a:ext>
            </a:extLst>
          </p:cNvPr>
          <p:cNvSpPr/>
          <p:nvPr/>
        </p:nvSpPr>
        <p:spPr>
          <a:xfrm>
            <a:off x="2673350" y="2491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“Nothing about us without us.” </a:t>
            </a:r>
          </a:p>
        </p:txBody>
      </p:sp>
    </p:spTree>
    <p:extLst>
      <p:ext uri="{BB962C8B-B14F-4D97-AF65-F5344CB8AC3E}">
        <p14:creationId xmlns:p14="http://schemas.microsoft.com/office/powerpoint/2010/main" val="4293443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">
            <a:extLst>
              <a:ext uri="{FF2B5EF4-FFF2-40B4-BE49-F238E27FC236}">
                <a16:creationId xmlns:a16="http://schemas.microsoft.com/office/drawing/2014/main" id="{304971F3-8D69-4112-97FA-9C81C08F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F6E9D-8DD5-5242-83E7-EADC4D26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Be </a:t>
            </a:r>
            <a:r>
              <a:rPr lang="en-US" sz="6000">
                <a:solidFill>
                  <a:srgbClr val="FFFFFF"/>
                </a:solidFill>
              </a:rPr>
              <a:t>Supportive,</a:t>
            </a:r>
            <a:br>
              <a:rPr lang="en-US" sz="6000">
                <a:solidFill>
                  <a:srgbClr val="FFFFFF"/>
                </a:solidFill>
              </a:rPr>
            </a:br>
            <a:r>
              <a:rPr lang="en-US" sz="6000">
                <a:solidFill>
                  <a:srgbClr val="FFFFFF"/>
                </a:solidFill>
              </a:rPr>
              <a:t>Get </a:t>
            </a:r>
            <a:r>
              <a:rPr lang="en-US" sz="6000" dirty="0">
                <a:solidFill>
                  <a:srgbClr val="FFFFFF"/>
                </a:solidFill>
              </a:rPr>
              <a:t>Involved,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Bring Your Resources,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Take Action… Together</a:t>
            </a:r>
          </a:p>
        </p:txBody>
      </p:sp>
    </p:spTree>
    <p:extLst>
      <p:ext uri="{BB962C8B-B14F-4D97-AF65-F5344CB8AC3E}">
        <p14:creationId xmlns:p14="http://schemas.microsoft.com/office/powerpoint/2010/main" val="390604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HPOD homepage">
            <a:extLst>
              <a:ext uri="{FF2B5EF4-FFF2-40B4-BE49-F238E27FC236}">
                <a16:creationId xmlns:a16="http://schemas.microsoft.com/office/drawing/2014/main" id="{3E33942D-D535-2B46-A747-2514896CC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49" b="10017"/>
          <a:stretch/>
        </p:blipFill>
        <p:spPr>
          <a:xfrm>
            <a:off x="457200" y="703558"/>
            <a:ext cx="11277600" cy="54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3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earth wrapped in plastic by artist Christo&#10;&#10;Description automatically generated with medium confidence">
            <a:extLst>
              <a:ext uri="{FF2B5EF4-FFF2-40B4-BE49-F238E27FC236}">
                <a16:creationId xmlns:a16="http://schemas.microsoft.com/office/drawing/2014/main" id="{A8F3D1CB-B629-F749-9BB1-B1DE80868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90"/>
          <a:stretch/>
        </p:blipFill>
        <p:spPr>
          <a:xfrm>
            <a:off x="4067322" y="923804"/>
            <a:ext cx="3813129" cy="5045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CEBF2-B3EF-7C4A-B80C-6580EA1DB0A7}"/>
              </a:ext>
            </a:extLst>
          </p:cNvPr>
          <p:cNvSpPr txBox="1"/>
          <p:nvPr/>
        </p:nvSpPr>
        <p:spPr>
          <a:xfrm>
            <a:off x="1929009" y="2267385"/>
            <a:ext cx="104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1989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804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 of european heatwave 2019&#10;&#10;Description automatically generated">
            <a:extLst>
              <a:ext uri="{FF2B5EF4-FFF2-40B4-BE49-F238E27FC236}">
                <a16:creationId xmlns:a16="http://schemas.microsoft.com/office/drawing/2014/main" id="{19DA4059-861E-CF46-9920-885ABED46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8039C-6ED5-764D-AF46-CFC0B47AF64E}"/>
              </a:ext>
            </a:extLst>
          </p:cNvPr>
          <p:cNvSpPr txBox="1"/>
          <p:nvPr/>
        </p:nvSpPr>
        <p:spPr>
          <a:xfrm>
            <a:off x="1202499" y="1490597"/>
            <a:ext cx="23047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Summer 2019, over 1400 </a:t>
            </a:r>
          </a:p>
          <a:p>
            <a:r>
              <a:rPr lang="en-US" sz="2800" dirty="0"/>
              <a:t>heat related deaths. Temps from 80-105+ (F)</a:t>
            </a:r>
          </a:p>
        </p:txBody>
      </p:sp>
    </p:spTree>
    <p:extLst>
      <p:ext uri="{BB962C8B-B14F-4D97-AF65-F5344CB8AC3E}">
        <p14:creationId xmlns:p14="http://schemas.microsoft.com/office/powerpoint/2010/main" val="77819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C9A8-97B3-3B42-A578-22AC4D1A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is here…</a:t>
            </a:r>
          </a:p>
        </p:txBody>
      </p:sp>
      <p:pic>
        <p:nvPicPr>
          <p:cNvPr id="2050" name="Picture 2" descr="satelitte image of hurricane katrina">
            <a:extLst>
              <a:ext uri="{FF2B5EF4-FFF2-40B4-BE49-F238E27FC236}">
                <a16:creationId xmlns:a16="http://schemas.microsoft.com/office/drawing/2014/main" id="{5D0E0B1E-286D-E045-9B9E-FBBE9246D1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66" y="1381266"/>
            <a:ext cx="7673114" cy="47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999292-8D2E-2941-B9A5-AC19B95E3028}"/>
              </a:ext>
            </a:extLst>
          </p:cNvPr>
          <p:cNvSpPr/>
          <p:nvPr/>
        </p:nvSpPr>
        <p:spPr>
          <a:xfrm>
            <a:off x="127000" y="6153459"/>
            <a:ext cx="1195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National Oceanic and Atmospheric Administration satellite image of Hurricane Katrina, taken on August 28, 2005.</a:t>
            </a:r>
          </a:p>
        </p:txBody>
      </p:sp>
    </p:spTree>
    <p:extLst>
      <p:ext uri="{BB962C8B-B14F-4D97-AF65-F5344CB8AC3E}">
        <p14:creationId xmlns:p14="http://schemas.microsoft.com/office/powerpoint/2010/main" val="241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AF89-A010-BC4B-9D28-6B85A4F3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According to NASA…</a:t>
            </a:r>
          </a:p>
        </p:txBody>
      </p:sp>
      <p:sp>
        <p:nvSpPr>
          <p:cNvPr id="3" name="Content Placeholder 2" descr="list of climate change effects">
            <a:extLst>
              <a:ext uri="{FF2B5EF4-FFF2-40B4-BE49-F238E27FC236}">
                <a16:creationId xmlns:a16="http://schemas.microsoft.com/office/drawing/2014/main" id="{1BE5381F-4525-F047-8750-7CE74A045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 will continue to rise</a:t>
            </a:r>
          </a:p>
          <a:p>
            <a:r>
              <a:rPr lang="en-US" dirty="0"/>
              <a:t>Frost-free Season (and Growing Season) will lengthen</a:t>
            </a:r>
          </a:p>
          <a:p>
            <a:r>
              <a:rPr lang="en-US" dirty="0"/>
              <a:t>Changes in Precipitation Patterns</a:t>
            </a:r>
          </a:p>
          <a:p>
            <a:r>
              <a:rPr lang="en-US" dirty="0"/>
              <a:t>More Droughts and Heat Waves</a:t>
            </a:r>
          </a:p>
          <a:p>
            <a:r>
              <a:rPr lang="en-US" dirty="0"/>
              <a:t>Hurricanes Will Become Stronger and More Intense</a:t>
            </a:r>
          </a:p>
          <a:p>
            <a:r>
              <a:rPr lang="en-US" dirty="0"/>
              <a:t>Arctic Likely to Become Ice-Free</a:t>
            </a:r>
          </a:p>
          <a:p>
            <a:r>
              <a:rPr lang="en-US" dirty="0"/>
              <a:t>Sea Level Will Rise 1-8 feet by 2100</a:t>
            </a:r>
          </a:p>
          <a:p>
            <a:r>
              <a:rPr lang="en-US" sz="1200" dirty="0"/>
              <a:t>(https://</a:t>
            </a:r>
            <a:r>
              <a:rPr lang="en-US" sz="1200" dirty="0" err="1"/>
              <a:t>climate.nasa.gov</a:t>
            </a:r>
            <a:r>
              <a:rPr lang="en-US" sz="1200" dirty="0"/>
              <a:t>/effects)</a:t>
            </a:r>
          </a:p>
        </p:txBody>
      </p:sp>
    </p:spTree>
    <p:extLst>
      <p:ext uri="{BB962C8B-B14F-4D97-AF65-F5344CB8AC3E}">
        <p14:creationId xmlns:p14="http://schemas.microsoft.com/office/powerpoint/2010/main" val="160825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2FDE-8284-C145-BCAD-8C149875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5" name="Content Placeholder 4" descr="boston fire engine driving through flood waters">
            <a:extLst>
              <a:ext uri="{FF2B5EF4-FFF2-40B4-BE49-F238E27FC236}">
                <a16:creationId xmlns:a16="http://schemas.microsoft.com/office/drawing/2014/main" id="{1C7096A4-42E2-8D4D-A9C0-72C2849E2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88" t="23718" r="20707" b="12659"/>
          <a:stretch/>
        </p:blipFill>
        <p:spPr>
          <a:xfrm>
            <a:off x="1493020" y="365125"/>
            <a:ext cx="9205959" cy="6235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FE3C45-7B17-1343-A2B9-F5DD571B5E98}"/>
              </a:ext>
            </a:extLst>
          </p:cNvPr>
          <p:cNvSpPr/>
          <p:nvPr/>
        </p:nvSpPr>
        <p:spPr>
          <a:xfrm>
            <a:off x="3048000" y="619193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abcnews.go.com</a:t>
            </a:r>
            <a:r>
              <a:rPr lang="en-US" sz="1200" dirty="0"/>
              <a:t>/US/video/fire-truck-drives-flooded-boston-street-52148127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D4B86-BE31-3742-8B08-58467A031D4E}"/>
              </a:ext>
            </a:extLst>
          </p:cNvPr>
          <p:cNvSpPr txBox="1"/>
          <p:nvPr/>
        </p:nvSpPr>
        <p:spPr>
          <a:xfrm>
            <a:off x="2540000" y="695890"/>
            <a:ext cx="2531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Boston 2019</a:t>
            </a:r>
          </a:p>
        </p:txBody>
      </p:sp>
    </p:spTree>
    <p:extLst>
      <p:ext uri="{BB962C8B-B14F-4D97-AF65-F5344CB8AC3E}">
        <p14:creationId xmlns:p14="http://schemas.microsoft.com/office/powerpoint/2010/main" val="20973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1279</Words>
  <Application>Microsoft Office PowerPoint</Application>
  <PresentationFormat>Widescreen</PresentationFormat>
  <Paragraphs>127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Georgia</vt:lpstr>
      <vt:lpstr>proxima-nova</vt:lpstr>
      <vt:lpstr>Office Theme</vt:lpstr>
      <vt:lpstr>The Intersection of Disability &amp; Climate Change</vt:lpstr>
      <vt:lpstr>Thanks to…</vt:lpstr>
      <vt:lpstr>We’re all likely to need a hand.  </vt:lpstr>
      <vt:lpstr>My background and goals</vt:lpstr>
      <vt:lpstr>PowerPoint Presentation</vt:lpstr>
      <vt:lpstr>PowerPoint Presentation</vt:lpstr>
      <vt:lpstr>Climate Change is here…</vt:lpstr>
      <vt:lpstr>According to NASA…</vt:lpstr>
      <vt:lpstr>`</vt:lpstr>
      <vt:lpstr>PowerPoint Presentation</vt:lpstr>
      <vt:lpstr>The Built Environment  Adaptation &amp; Resilience: thinking near and far.</vt:lpstr>
      <vt:lpstr>2021 Texas Winter Storm &amp; Electricity</vt:lpstr>
      <vt:lpstr>COVID Lesson: food + necessities</vt:lpstr>
      <vt:lpstr>Disability Facts</vt:lpstr>
      <vt:lpstr>About 2.7 million wheelchair users in the US, &lt;1% of pop.</vt:lpstr>
      <vt:lpstr>Models of Disability</vt:lpstr>
      <vt:lpstr>PowerPoint Presentation</vt:lpstr>
      <vt:lpstr>United Nations Human Rights Council + United Nations High Commissioner for Human Rights Climate change and the rights of people with disabilities, 2020  “should…”   </vt:lpstr>
      <vt:lpstr>PowerPoint Presentation</vt:lpstr>
      <vt:lpstr>PowerPoint Presentation</vt:lpstr>
      <vt:lpstr>Right to Work: PWD Employment  @ 18% in 2020  (Bureau of Labor Statistics)</vt:lpstr>
      <vt:lpstr>PowerPoint Presentation</vt:lpstr>
      <vt:lpstr>Snowball Effects</vt:lpstr>
      <vt:lpstr>Right to Transportation</vt:lpstr>
      <vt:lpstr>NYC public transportation</vt:lpstr>
      <vt:lpstr>PowerPoint Presentation</vt:lpstr>
      <vt:lpstr>Right to Independent Housing for PWD</vt:lpstr>
      <vt:lpstr>Housing + Low-income housing </vt:lpstr>
      <vt:lpstr>Climate Displacement – 200 million +/-  climate migrants by 2050</vt:lpstr>
      <vt:lpstr>Right to food and water</vt:lpstr>
      <vt:lpstr>Disaster Readiness for PWD</vt:lpstr>
      <vt:lpstr>Climate Impacts</vt:lpstr>
      <vt:lpstr>Nothing about us without us</vt:lpstr>
      <vt:lpstr>PowerPoint Presentation</vt:lpstr>
      <vt:lpstr>Dr. Robert Dubrow, YSPH, Audubon Lecture 2021</vt:lpstr>
      <vt:lpstr>The curb cut effect: everyone benefits.</vt:lpstr>
      <vt:lpstr>PowerPoint Presentation</vt:lpstr>
      <vt:lpstr>“Nothing about us without us.”  </vt:lpstr>
      <vt:lpstr>PowerPoint Presentation</vt:lpstr>
      <vt:lpstr>“Nothing about us without us.”</vt:lpstr>
      <vt:lpstr>PowerPoint Presentation</vt:lpstr>
      <vt:lpstr>PowerPoint Presentation</vt:lpstr>
      <vt:lpstr>PowerPoint Presentation</vt:lpstr>
      <vt:lpstr>Be Supportive, Get Involved,  Bring Your Resources,  Take Action… Together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Intersection of Disability &amp; Climate Change</dc:title>
  <dc:creator>David Liebmann</dc:creator>
  <cp:lastModifiedBy>Mahoney, Brian</cp:lastModifiedBy>
  <cp:revision>259</cp:revision>
  <dcterms:created xsi:type="dcterms:W3CDTF">2021-03-17T18:11:46Z</dcterms:created>
  <dcterms:modified xsi:type="dcterms:W3CDTF">2021-04-06T14:11:44Z</dcterms:modified>
</cp:coreProperties>
</file>