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3" r:id="rId1"/>
  </p:sldMasterIdLst>
  <p:notesMasterIdLst>
    <p:notesMasterId r:id="rId11"/>
  </p:notesMasterIdLst>
  <p:sldIdLst>
    <p:sldId id="259" r:id="rId2"/>
    <p:sldId id="294" r:id="rId3"/>
    <p:sldId id="285" r:id="rId4"/>
    <p:sldId id="309" r:id="rId5"/>
    <p:sldId id="311" r:id="rId6"/>
    <p:sldId id="316" r:id="rId7"/>
    <p:sldId id="313" r:id="rId8"/>
    <p:sldId id="317" r:id="rId9"/>
    <p:sldId id="315" r:id="rId10"/>
  </p:sldIdLst>
  <p:sldSz cx="10058400" cy="77724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65992" autoAdjust="0"/>
  </p:normalViewPr>
  <p:slideViewPr>
    <p:cSldViewPr snapToGrid="0" snapToObjects="1">
      <p:cViewPr varScale="1">
        <p:scale>
          <a:sx n="38" d="100"/>
          <a:sy n="38" d="100"/>
        </p:scale>
        <p:origin x="2220" y="56"/>
      </p:cViewPr>
      <p:guideLst>
        <p:guide orient="horz" pos="2448"/>
        <p:guide pos="3168"/>
      </p:guideLst>
    </p:cSldViewPr>
  </p:slideViewPr>
  <p:notesTextViewPr>
    <p:cViewPr>
      <p:scale>
        <a:sx n="100" d="100"/>
        <a:sy n="100" d="100"/>
      </p:scale>
      <p:origin x="0" y="-3888"/>
    </p:cViewPr>
  </p:notesTextViewPr>
  <p:notesViewPr>
    <p:cSldViewPr snapToGrid="0" snapToObjects="1">
      <p:cViewPr varScale="1">
        <p:scale>
          <a:sx n="112" d="100"/>
          <a:sy n="112" d="100"/>
        </p:scale>
        <p:origin x="249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3490B5F-EC4D-4662-AF5E-40D0FB91490D}" type="datetimeFigureOut">
              <a:rPr lang="en-US" smtClean="0"/>
              <a:t>4/20/2021</a:t>
            </a:fld>
            <a:endParaRPr lang="en-US"/>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7D1EF8B-94E9-4A17-98E4-3F16CEBFBDED}" type="slidenum">
              <a:rPr lang="en-US" smtClean="0"/>
              <a:t>‹#›</a:t>
            </a:fld>
            <a:endParaRPr lang="en-US"/>
          </a:p>
        </p:txBody>
      </p:sp>
    </p:spTree>
    <p:extLst>
      <p:ext uri="{BB962C8B-B14F-4D97-AF65-F5344CB8AC3E}">
        <p14:creationId xmlns:p14="http://schemas.microsoft.com/office/powerpoint/2010/main" val="395717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reen.harvard.edu/campaign/april-earth-day-events" TargetMode="External"/><Relationship Id="rId7" Type="http://schemas.openxmlformats.org/officeDocument/2006/relationships/hyperlink" Target="https://www.earthday.or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bit.ly/harvardpledge" TargetMode="External"/><Relationship Id="rId5" Type="http://schemas.openxmlformats.org/officeDocument/2006/relationships/hyperlink" Target="https://www.usa.gov/elected-officials" TargetMode="External"/><Relationship Id="rId4" Type="http://schemas.openxmlformats.org/officeDocument/2006/relationships/hyperlink" Target="https://www.un.org/en/actnow"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reen.harvard.edu/schools-units/education/hgse-sustainability-fellow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green.harvard.edu/events/hgse-intersection-disability-and-climate-change" TargetMode="External"/><Relationship Id="rId4" Type="http://schemas.openxmlformats.org/officeDocument/2006/relationships/hyperlink" Target="https://operations.gse.harvard.edu/hgse-sustainability-fellow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rldefense.proofpoint.com/v2/url?u=http-3A__bit.ly_harvardpledge&amp;d=DwMFAg&amp;c=WO-RGvefibhHBZq3fL85hQ&amp;r=eCnTqffydLm3qDjN_IcmZmqNeMwLmUg2ogtbAmafqIA&amp;m=LihRATjyWXe2vxn1FsBCMzto-6gsfUlHQrCTY3q_Fws&amp;s=-4lmTjAxXiWK-nGmrBt0Cg3yuwZqZt9kT4lBBCT5rjU&amp;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green.harvard.ed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urldefense.proofpoint.com/v2/url?u=https-3A__www.earthday.org_&amp;d=DwMGaQ&amp;c=WO-RGvefibhHBZq3fL85hQ&amp;r=eCnTqffydLm3qDjN_IcmZmqNeMwLmUg2ogtbAmafqIA&amp;m=QuUjtGt6YjhNe802-uHb4qyGSDUxPwKddyLQAY44gPA&amp;s=K7bNsEXnuLXozvhVfkDX7TlKGZLzKbU4q3-rzRKGvpY&amp;e=" TargetMode="External"/><Relationship Id="rId3" Type="http://schemas.openxmlformats.org/officeDocument/2006/relationships/hyperlink" Target="https://operations.gse.harvard.edu/sustainability/get-involved" TargetMode="External"/><Relationship Id="rId7" Type="http://schemas.openxmlformats.org/officeDocument/2006/relationships/hyperlink" Target="https://urldefense.proofpoint.com/v2/url?u=https-3A__www.un.org_en_actnow&amp;d=DwMGaQ&amp;c=WO-RGvefibhHBZq3fL85hQ&amp;r=eCnTqffydLm3qDjN_IcmZmqNeMwLmUg2ogtbAmafqIA&amp;m=QuUjtGt6YjhNe802-uHb4qyGSDUxPwKddyLQAY44gPA&amp;s=3QkEZzLgtYEsn1Rzjx8ZJHTbzPfO3WW2eIYwwoYDYgc&amp;e=" TargetMode="External"/><Relationship Id="rId12" Type="http://schemas.openxmlformats.org/officeDocument/2006/relationships/hyperlink" Target="https://urldefense.proofpoint.com/v2/url?u=https-3A__drive.google.com_drive_folders_1rB94bGhtbpMo79zLvvKS8l3vQlZoNCtH&amp;d=DwMGaQ&amp;c=WO-RGvefibhHBZq3fL85hQ&amp;r=eCnTqffydLm3qDjN_IcmZmqNeMwLmUg2ogtbAmafqIA&amp;m=QuUjtGt6YjhNe802-uHb4qyGSDUxPwKddyLQAY44gPA&amp;s=5bsvgPZ9tJQVgAhdgzVKrCPeTc1P_n4zFX-E4AHU8WA&amp;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green.harvard.edu/campaign/april-earth-day-events" TargetMode="External"/><Relationship Id="rId11" Type="http://schemas.openxmlformats.org/officeDocument/2006/relationships/hyperlink" Target="https://urldefense.proofpoint.com/v2/url?u=http-3A__bit.ly_harvardpledge&amp;d=DwMGaQ&amp;c=WO-RGvefibhHBZq3fL85hQ&amp;r=eCnTqffydLm3qDjN_IcmZmqNeMwLmUg2ogtbAmafqIA&amp;m=QuUjtGt6YjhNe802-uHb4qyGSDUxPwKddyLQAY44gPA&amp;s=xVVBYBhF7l_sQKLsVeiXqka07xiLj4dtXsELO9xijxA&amp;e=" TargetMode="External"/><Relationship Id="rId5" Type="http://schemas.openxmlformats.org/officeDocument/2006/relationships/hyperlink" Target="https://urldefense.proofpoint.com/v2/url?u=https-3A__harvard.az1.qualtrics.com_jfe_form_SV-5F7857ckakFmxuv3M&amp;d=DwMFAg&amp;c=WO-RGvefibhHBZq3fL85hQ&amp;r=eCnTqffydLm3qDjN_IcmZmqNeMwLmUg2ogtbAmafqIA&amp;m=0NKge42-dBIHBczt5EmbvIndZXp-nUvghwgPTTa3XkQ&amp;s=AhgC19C_SwwaBQvtF867z8dE8xshnHrfDkdOanq8_1o&amp;e=" TargetMode="External"/><Relationship Id="rId10" Type="http://schemas.openxmlformats.org/officeDocument/2006/relationships/hyperlink" Target="https://green.harvard.edu/events/hgse-intersection-disability-and-climate-change" TargetMode="External"/><Relationship Id="rId4" Type="http://schemas.openxmlformats.org/officeDocument/2006/relationships/hyperlink" Target="https://urldefense.proofpoint.com/v2/url?u=https-3A__harvard.zoom.us_j_633216113-3Fpwd-3DQXo0OWFwdjR0SmlCY0NIZlFnR3E0QT09&amp;d=DwMFAg&amp;c=WO-RGvefibhHBZq3fL85hQ&amp;r=eCnTqffydLm3qDjN_IcmZmqNeMwLmUg2ogtbAmafqIA&amp;m=-dnvQLMmuoBzItOj-wNxDX0HYZk-SMTt-FCcBOzeOSU&amp;s=GcXVZDgYSZ7VWXgbuDCp5AjWUwRlQ54VMn6sSWr4jds&amp;e=" TargetMode="External"/><Relationship Id="rId9" Type="http://schemas.openxmlformats.org/officeDocument/2006/relationships/hyperlink" Target="https://operations.gse.harvard.edu/hgse-sustainability-fellow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Attendance: Anne Sargent</a:t>
            </a:r>
            <a:endParaRPr lang="en-US" baseline="0" dirty="0"/>
          </a:p>
          <a:p>
            <a:endParaRPr lang="en-US" dirty="0"/>
          </a:p>
        </p:txBody>
      </p:sp>
      <p:sp>
        <p:nvSpPr>
          <p:cNvPr id="4" name="Slide Number Placeholder 3"/>
          <p:cNvSpPr>
            <a:spLocks noGrp="1"/>
          </p:cNvSpPr>
          <p:nvPr>
            <p:ph type="sldNum" sz="quarter" idx="10"/>
          </p:nvPr>
        </p:nvSpPr>
        <p:spPr/>
        <p:txBody>
          <a:bodyPr/>
          <a:lstStyle/>
          <a:p>
            <a:fld id="{97D1EF8B-94E9-4A17-98E4-3F16CEBFBDED}" type="slidenum">
              <a:rPr lang="en-US" smtClean="0"/>
              <a:t>1</a:t>
            </a:fld>
            <a:endParaRPr lang="en-US"/>
          </a:p>
        </p:txBody>
      </p:sp>
    </p:spTree>
    <p:extLst>
      <p:ext uri="{BB962C8B-B14F-4D97-AF65-F5344CB8AC3E}">
        <p14:creationId xmlns:p14="http://schemas.microsoft.com/office/powerpoint/2010/main" val="395882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fld id="{97D1EF8B-94E9-4A17-98E4-3F16CEBFBDED}" type="slidenum">
              <a:rPr lang="en-US" smtClean="0"/>
              <a:t>2</a:t>
            </a:fld>
            <a:endParaRPr lang="en-US"/>
          </a:p>
        </p:txBody>
      </p:sp>
    </p:spTree>
    <p:extLst>
      <p:ext uri="{BB962C8B-B14F-4D97-AF65-F5344CB8AC3E}">
        <p14:creationId xmlns:p14="http://schemas.microsoft.com/office/powerpoint/2010/main" val="305052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97D1EF8B-94E9-4A17-98E4-3F16CEBFBDED}" type="slidenum">
              <a:rPr lang="en-US" smtClean="0"/>
              <a:t>3</a:t>
            </a:fld>
            <a:endParaRPr lang="en-US"/>
          </a:p>
        </p:txBody>
      </p:sp>
    </p:spTree>
    <p:extLst>
      <p:ext uri="{BB962C8B-B14F-4D97-AF65-F5344CB8AC3E}">
        <p14:creationId xmlns:p14="http://schemas.microsoft.com/office/powerpoint/2010/main" val="369875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EARTH DAY </a:t>
            </a:r>
            <a:r>
              <a:rPr lang="en-US" sz="1200" b="1" kern="1200" dirty="0">
                <a:solidFill>
                  <a:schemeClr val="tx1"/>
                </a:solidFill>
                <a:effectLst/>
                <a:latin typeface="+mn-lt"/>
                <a:ea typeface="+mn-ea"/>
                <a:cs typeface="+mn-cs"/>
              </a:rPr>
              <a:t>– Thursday, April 22, </a:t>
            </a:r>
            <a:r>
              <a:rPr lang="en-US" sz="1200" b="1" u="sng" kern="1200" dirty="0">
                <a:solidFill>
                  <a:schemeClr val="tx1"/>
                </a:solidFill>
                <a:effectLst/>
                <a:latin typeface="+mn-lt"/>
                <a:ea typeface="+mn-ea"/>
                <a:cs typeface="+mn-cs"/>
                <a:hlinkClick r:id="rId3"/>
              </a:rPr>
              <a:t>green.harvard.edu/campaign/</a:t>
            </a:r>
            <a:r>
              <a:rPr lang="en-US" sz="1200" b="1" u="sng" kern="1200" dirty="0" err="1">
                <a:solidFill>
                  <a:schemeClr val="tx1"/>
                </a:solidFill>
                <a:effectLst/>
                <a:latin typeface="+mn-lt"/>
                <a:ea typeface="+mn-ea"/>
                <a:cs typeface="+mn-cs"/>
                <a:hlinkClick r:id="rId3"/>
              </a:rPr>
              <a:t>april</a:t>
            </a:r>
            <a:r>
              <a:rPr lang="en-US" sz="1200" b="1" u="sng" kern="1200" dirty="0">
                <a:solidFill>
                  <a:schemeClr val="tx1"/>
                </a:solidFill>
                <a:effectLst/>
                <a:latin typeface="+mn-lt"/>
                <a:ea typeface="+mn-ea"/>
                <a:cs typeface="+mn-cs"/>
                <a:hlinkClick r:id="rId3"/>
              </a:rPr>
              <a:t>-earth-day-events</a:t>
            </a:r>
            <a:br>
              <a:rPr lang="en-US" sz="1200" b="1"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Celebrate the 51</a:t>
            </a:r>
            <a:r>
              <a:rPr lang="en-US" sz="1200" u="none" strike="noStrike" kern="1200" baseline="30000" dirty="0">
                <a:solidFill>
                  <a:schemeClr val="tx1"/>
                </a:solidFill>
                <a:effectLst/>
                <a:latin typeface="+mn-lt"/>
                <a:ea typeface="+mn-ea"/>
                <a:cs typeface="+mn-cs"/>
              </a:rPr>
              <a:t>st</a:t>
            </a:r>
            <a:r>
              <a:rPr lang="en-US" sz="1200" u="none" strike="noStrike" kern="1200" dirty="0">
                <a:solidFill>
                  <a:schemeClr val="tx1"/>
                </a:solidFill>
                <a:effectLst/>
                <a:latin typeface="+mn-lt"/>
                <a:ea typeface="+mn-ea"/>
                <a:cs typeface="+mn-cs"/>
              </a:rPr>
              <a:t> Earth Day from wherever you are this year:</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Commit to one new, more </a:t>
            </a:r>
            <a:r>
              <a:rPr lang="en-US" sz="1200" u="none" strike="noStrike" kern="1200" dirty="0">
                <a:solidFill>
                  <a:schemeClr val="tx1"/>
                </a:solidFill>
                <a:effectLst/>
                <a:latin typeface="+mn-lt"/>
                <a:ea typeface="+mn-ea"/>
                <a:cs typeface="+mn-cs"/>
                <a:hlinkClick r:id="rId4"/>
              </a:rPr>
              <a:t>sustainable practice in your life</a:t>
            </a:r>
            <a:r>
              <a:rPr lang="en-US" sz="1200" u="none" strike="noStrike" kern="1200" dirty="0">
                <a:solidFill>
                  <a:schemeClr val="tx1"/>
                </a:solidFill>
                <a:effectLst/>
                <a:latin typeface="+mn-lt"/>
                <a:ea typeface="+mn-ea"/>
                <a:cs typeface="+mn-cs"/>
              </a:rPr>
              <a:t> with inspiration from the UN’s </a:t>
            </a:r>
            <a:r>
              <a:rPr lang="en-US" sz="1200" u="none" strike="noStrike" kern="1200" dirty="0" err="1">
                <a:solidFill>
                  <a:schemeClr val="tx1"/>
                </a:solidFill>
                <a:effectLst/>
                <a:latin typeface="+mn-lt"/>
                <a:ea typeface="+mn-ea"/>
                <a:cs typeface="+mn-cs"/>
              </a:rPr>
              <a:t>ActNow</a:t>
            </a:r>
            <a:r>
              <a:rPr lang="en-US" sz="1200" u="none" strike="noStrike" kern="1200" dirty="0">
                <a:solidFill>
                  <a:schemeClr val="tx1"/>
                </a:solidFill>
                <a:effectLst/>
                <a:latin typeface="+mn-lt"/>
                <a:ea typeface="+mn-ea"/>
                <a:cs typeface="+mn-cs"/>
              </a:rPr>
              <a:t> campaign and mobile app.</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Contact </a:t>
            </a:r>
            <a:r>
              <a:rPr lang="en-US" sz="1200" u="none" strike="noStrike" kern="1200" dirty="0">
                <a:solidFill>
                  <a:schemeClr val="tx1"/>
                </a:solidFill>
                <a:effectLst/>
                <a:latin typeface="+mn-lt"/>
                <a:ea typeface="+mn-ea"/>
                <a:cs typeface="+mn-cs"/>
                <a:hlinkClick r:id="rId5"/>
              </a:rPr>
              <a:t>your elected officials</a:t>
            </a:r>
            <a:r>
              <a:rPr lang="en-US" sz="1200" u="none" strike="noStrike" kern="1200" dirty="0">
                <a:solidFill>
                  <a:schemeClr val="tx1"/>
                </a:solidFill>
                <a:effectLst/>
                <a:latin typeface="+mn-lt"/>
                <a:ea typeface="+mn-ea"/>
                <a:cs typeface="+mn-cs"/>
              </a:rPr>
              <a:t> about an environmental issue that moves you.</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Sign </a:t>
            </a:r>
            <a:r>
              <a:rPr lang="en-US" sz="1200" u="none" strike="noStrike" kern="1200" dirty="0">
                <a:solidFill>
                  <a:schemeClr val="tx1"/>
                </a:solidFill>
                <a:effectLst/>
                <a:latin typeface="+mn-lt"/>
                <a:ea typeface="+mn-ea"/>
                <a:cs typeface="+mn-cs"/>
                <a:hlinkClick r:id="rId6"/>
              </a:rPr>
              <a:t>the Harvard Sustainability Pledge 2021</a:t>
            </a:r>
            <a:r>
              <a:rPr lang="en-US" sz="1200" u="none" strike="noStrik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Join one of the many </a:t>
            </a:r>
            <a:r>
              <a:rPr lang="en-US" sz="1200" u="none" strike="noStrike" kern="1200" dirty="0">
                <a:solidFill>
                  <a:schemeClr val="tx1"/>
                </a:solidFill>
                <a:effectLst/>
                <a:latin typeface="+mn-lt"/>
                <a:ea typeface="+mn-ea"/>
                <a:cs typeface="+mn-cs"/>
                <a:hlinkClick r:id="rId3"/>
              </a:rPr>
              <a:t>events</a:t>
            </a:r>
            <a:r>
              <a:rPr lang="en-US" sz="1200" u="none" strike="noStrike" kern="1200" dirty="0">
                <a:solidFill>
                  <a:schemeClr val="tx1"/>
                </a:solidFill>
                <a:effectLst/>
                <a:latin typeface="+mn-lt"/>
                <a:ea typeface="+mn-ea"/>
                <a:cs typeface="+mn-cs"/>
              </a:rPr>
              <a:t> happening this month</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Check out </a:t>
            </a:r>
            <a:r>
              <a:rPr lang="en-US" sz="1200" u="none" strike="noStrike" kern="1200" dirty="0">
                <a:solidFill>
                  <a:schemeClr val="tx1"/>
                </a:solidFill>
                <a:effectLst/>
                <a:latin typeface="+mn-lt"/>
                <a:ea typeface="+mn-ea"/>
                <a:cs typeface="+mn-cs"/>
                <a:hlinkClick r:id="rId7"/>
              </a:rPr>
              <a:t>earthday.org</a:t>
            </a:r>
            <a:r>
              <a:rPr lang="en-US" sz="1200" u="none" strike="noStrike" kern="1200" dirty="0">
                <a:solidFill>
                  <a:schemeClr val="tx1"/>
                </a:solidFill>
                <a:effectLst/>
                <a:latin typeface="+mn-lt"/>
                <a:ea typeface="+mn-ea"/>
                <a:cs typeface="+mn-cs"/>
              </a:rPr>
              <a:t> for even more resources and local activities around the globe.</a:t>
            </a:r>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D1EF8B-94E9-4A17-98E4-3F16CEBFBDED}" type="slidenum">
              <a:rPr lang="en-US" smtClean="0"/>
              <a:t>4</a:t>
            </a:fld>
            <a:endParaRPr lang="en-US"/>
          </a:p>
        </p:txBody>
      </p:sp>
    </p:spTree>
    <p:extLst>
      <p:ext uri="{BB962C8B-B14F-4D97-AF65-F5344CB8AC3E}">
        <p14:creationId xmlns:p14="http://schemas.microsoft.com/office/powerpoint/2010/main" val="41728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1" kern="1200" dirty="0">
                <a:solidFill>
                  <a:schemeClr val="tx1">
                    <a:lumMod val="75000"/>
                    <a:lumOff val="25000"/>
                  </a:schemeClr>
                </a:solidFill>
                <a:effectLst/>
                <a:latin typeface="+mn-lt"/>
                <a:ea typeface="+mn-ea"/>
                <a:cs typeface="+mn-cs"/>
              </a:rPr>
              <a:t>Sustainability Fellows</a:t>
            </a:r>
          </a:p>
          <a:p>
            <a:r>
              <a:rPr lang="en-US" sz="1200"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https://green.harvard.edu/schools-units/education/hgse-sustainability-fellows</a:t>
            </a:r>
            <a:endParaRPr lang="en-US" sz="1200" kern="1200" dirty="0">
              <a:solidFill>
                <a:schemeClr val="tx1">
                  <a:lumMod val="75000"/>
                  <a:lumOff val="25000"/>
                </a:schemeClr>
              </a:solidFill>
              <a:effectLst/>
              <a:latin typeface="+mn-lt"/>
              <a:ea typeface="+mn-ea"/>
              <a:cs typeface="+mn-cs"/>
            </a:endParaRPr>
          </a:p>
          <a:p>
            <a:pPr rtl="0"/>
            <a:endParaRPr lang="en-US" sz="1200" b="0" i="0" kern="1200" dirty="0">
              <a:solidFill>
                <a:schemeClr val="tx1">
                  <a:lumMod val="75000"/>
                  <a:lumOff val="25000"/>
                </a:schemeClr>
              </a:solidFill>
              <a:effectLst/>
              <a:latin typeface="+mn-lt"/>
              <a:ea typeface="+mn-ea"/>
              <a:cs typeface="+mn-cs"/>
            </a:endParaRPr>
          </a:p>
          <a:p>
            <a:r>
              <a:rPr lang="en-US" sz="1200" b="1" kern="1200" dirty="0">
                <a:solidFill>
                  <a:schemeClr val="tx1">
                    <a:lumMod val="75000"/>
                    <a:lumOff val="25000"/>
                  </a:schemeClr>
                </a:solidFill>
                <a:effectLst/>
                <a:latin typeface="+mn-lt"/>
                <a:ea typeface="+mn-ea"/>
                <a:cs typeface="+mn-cs"/>
              </a:rPr>
              <a:t>THE INTERSECTION OF DISABILITY AND CLIMATE CHANGE</a:t>
            </a:r>
            <a:r>
              <a:rPr lang="en-US" sz="1200" b="1" u="none" strike="noStrike" kern="1200" dirty="0">
                <a:solidFill>
                  <a:schemeClr val="tx1">
                    <a:lumMod val="75000"/>
                    <a:lumOff val="25000"/>
                  </a:schemeClr>
                </a:solidFill>
                <a:effectLst/>
                <a:latin typeface="+mn-lt"/>
                <a:ea typeface="+mn-ea"/>
                <a:cs typeface="+mn-cs"/>
              </a:rPr>
              <a:t> - </a:t>
            </a:r>
            <a:r>
              <a:rPr lang="en-US" sz="1200" b="1" u="sng" kern="1200" dirty="0">
                <a:solidFill>
                  <a:srgbClr val="0000FF"/>
                </a:solidFill>
                <a:effectLst/>
                <a:latin typeface="+mn-lt"/>
                <a:ea typeface="+mn-ea"/>
                <a:cs typeface="+mn-cs"/>
                <a:hlinkClick r:id="rId4">
                  <a:extLst>
                    <a:ext uri="{A12FA001-AC4F-418D-AE19-62706E023703}">
                      <ahyp:hlinkClr xmlns:ahyp="http://schemas.microsoft.com/office/drawing/2018/hyperlinkcolor" val="tx"/>
                    </a:ext>
                  </a:extLst>
                </a:hlinkClick>
              </a:rPr>
              <a:t>operations.gse.harvard.edu/</a:t>
            </a:r>
            <a:r>
              <a:rPr lang="en-US" sz="1200" b="1" u="sng" kern="1200" dirty="0" err="1">
                <a:solidFill>
                  <a:srgbClr val="0000FF"/>
                </a:solidFill>
                <a:effectLst/>
                <a:latin typeface="+mn-lt"/>
                <a:ea typeface="+mn-ea"/>
                <a:cs typeface="+mn-cs"/>
                <a:hlinkClick r:id="rId4">
                  <a:extLst>
                    <a:ext uri="{A12FA001-AC4F-418D-AE19-62706E023703}">
                      <ahyp:hlinkClr xmlns:ahyp="http://schemas.microsoft.com/office/drawing/2018/hyperlinkcolor" val="tx"/>
                    </a:ext>
                  </a:extLst>
                </a:hlinkClick>
              </a:rPr>
              <a:t>hgse</a:t>
            </a:r>
            <a:r>
              <a:rPr lang="en-US" sz="1200" b="1" u="sng" kern="1200" dirty="0">
                <a:solidFill>
                  <a:schemeClr val="tx1">
                    <a:lumMod val="75000"/>
                    <a:lumOff val="25000"/>
                  </a:schemeClr>
                </a:solidFill>
                <a:effectLst/>
                <a:latin typeface="+mn-lt"/>
                <a:ea typeface="+mn-ea"/>
                <a:cs typeface="+mn-cs"/>
                <a:hlinkClick r:id="rId4">
                  <a:extLst>
                    <a:ext uri="{A12FA001-AC4F-418D-AE19-62706E023703}">
                      <ahyp:hlinkClr xmlns:ahyp="http://schemas.microsoft.com/office/drawing/2018/hyperlinkcolor" val="tx"/>
                    </a:ext>
                  </a:extLst>
                </a:hlinkClick>
              </a:rPr>
              <a:t>-sustainability-fellows</a:t>
            </a:r>
            <a:endParaRPr lang="en-US" sz="1200" kern="1200" dirty="0">
              <a:solidFill>
                <a:schemeClr val="tx1">
                  <a:lumMod val="75000"/>
                  <a:lumOff val="25000"/>
                </a:schemeClr>
              </a:solidFill>
              <a:effectLst/>
              <a:latin typeface="+mn-lt"/>
              <a:ea typeface="+mn-ea"/>
              <a:cs typeface="+mn-cs"/>
            </a:endParaRPr>
          </a:p>
          <a:p>
            <a:r>
              <a:rPr lang="en-US" sz="1200" kern="1200" dirty="0">
                <a:solidFill>
                  <a:schemeClr val="tx1">
                    <a:lumMod val="75000"/>
                    <a:lumOff val="25000"/>
                  </a:schemeClr>
                </a:solidFill>
                <a:effectLst/>
                <a:latin typeface="+mn-lt"/>
                <a:ea typeface="+mn-ea"/>
                <a:cs typeface="+mn-cs"/>
              </a:rPr>
              <a:t>In case you missed it, you can now view </a:t>
            </a:r>
            <a:r>
              <a:rPr lang="en-US" sz="1200" u="sng" kern="1200" dirty="0">
                <a:solidFill>
                  <a:srgbClr val="0000FF"/>
                </a:solidFill>
                <a:effectLst/>
                <a:latin typeface="+mn-lt"/>
                <a:ea typeface="+mn-ea"/>
                <a:cs typeface="+mn-cs"/>
                <a:hlinkClick r:id="rId5">
                  <a:extLst>
                    <a:ext uri="{A12FA001-AC4F-418D-AE19-62706E023703}">
                      <ahyp:hlinkClr xmlns:ahyp="http://schemas.microsoft.com/office/drawing/2018/hyperlinkcolor" val="tx"/>
                    </a:ext>
                  </a:extLst>
                </a:hlinkClick>
              </a:rPr>
              <a:t>HGSE Sustainability Fellow and Ed.M. ’21 candidate David </a:t>
            </a:r>
            <a:r>
              <a:rPr lang="en-US" sz="1200" u="sng" kern="1200" dirty="0" err="1">
                <a:solidFill>
                  <a:srgbClr val="0000FF"/>
                </a:solidFill>
                <a:effectLst/>
                <a:latin typeface="+mn-lt"/>
                <a:ea typeface="+mn-ea"/>
                <a:cs typeface="+mn-cs"/>
                <a:hlinkClick r:id="rId5">
                  <a:extLst>
                    <a:ext uri="{A12FA001-AC4F-418D-AE19-62706E023703}">
                      <ahyp:hlinkClr xmlns:ahyp="http://schemas.microsoft.com/office/drawing/2018/hyperlinkcolor" val="tx"/>
                    </a:ext>
                  </a:extLst>
                </a:hlinkClick>
              </a:rPr>
              <a:t>Liebmann’s</a:t>
            </a:r>
            <a:r>
              <a:rPr lang="en-US" sz="1200" u="sng" kern="1200" dirty="0">
                <a:solidFill>
                  <a:schemeClr val="tx1">
                    <a:lumMod val="75000"/>
                    <a:lumOff val="25000"/>
                  </a:schemeClr>
                </a:solidFill>
                <a:effectLst/>
                <a:latin typeface="+mn-lt"/>
                <a:ea typeface="+mn-ea"/>
                <a:cs typeface="+mn-cs"/>
                <a:hlinkClick r:id="rId5">
                  <a:extLst>
                    <a:ext uri="{A12FA001-AC4F-418D-AE19-62706E023703}">
                      <ahyp:hlinkClr xmlns:ahyp="http://schemas.microsoft.com/office/drawing/2018/hyperlinkcolor" val="tx"/>
                    </a:ext>
                  </a:extLst>
                </a:hlinkClick>
              </a:rPr>
              <a:t> presentation</a:t>
            </a:r>
            <a:r>
              <a:rPr lang="en-US" sz="1200" kern="1200" dirty="0">
                <a:solidFill>
                  <a:schemeClr val="tx1">
                    <a:lumMod val="75000"/>
                    <a:lumOff val="25000"/>
                  </a:schemeClr>
                </a:solidFill>
                <a:effectLst/>
                <a:latin typeface="+mn-lt"/>
                <a:ea typeface="+mn-ea"/>
                <a:cs typeface="+mn-cs"/>
              </a:rPr>
              <a:t> of his research on the intersection of disability and climate change </a:t>
            </a:r>
            <a:r>
              <a:rPr lang="en-US" sz="1200" u="sng" kern="1200" dirty="0">
                <a:solidFill>
                  <a:schemeClr val="tx1">
                    <a:lumMod val="75000"/>
                    <a:lumOff val="25000"/>
                  </a:schemeClr>
                </a:solidFill>
                <a:effectLst/>
                <a:latin typeface="+mn-lt"/>
                <a:ea typeface="+mn-ea"/>
                <a:cs typeface="+mn-cs"/>
                <a:hlinkClick r:id="rId4">
                  <a:extLst>
                    <a:ext uri="{A12FA001-AC4F-418D-AE19-62706E023703}">
                      <ahyp:hlinkClr xmlns:ahyp="http://schemas.microsoft.com/office/drawing/2018/hyperlinkcolor" val="tx"/>
                    </a:ext>
                  </a:extLst>
                </a:hlinkClick>
              </a:rPr>
              <a:t>online</a:t>
            </a:r>
            <a:r>
              <a:rPr lang="en-US" sz="1200" kern="1200" dirty="0">
                <a:solidFill>
                  <a:schemeClr val="tx1">
                    <a:lumMod val="75000"/>
                    <a:lumOff val="25000"/>
                  </a:schemeClr>
                </a:solidFill>
                <a:effectLst/>
                <a:latin typeface="+mn-lt"/>
                <a:ea typeface="+mn-ea"/>
                <a:cs typeface="+mn-cs"/>
              </a:rPr>
              <a:t>. The World Health Organization estimates that Persons with Disabilities (PWD) comprise 15% of the world's population.  This newly emerging area of study includes thinking about how to support people with a range of mental and physical disabilities in response to changes in ecosystems worldwide and impacts on the built environment, with PWD community’s mantra “Nothing about us without us” guiding that approach.</a:t>
            </a:r>
          </a:p>
          <a:p>
            <a:pPr rt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D1EF8B-94E9-4A17-98E4-3F16CEBFBDED}" type="slidenum">
              <a:rPr lang="en-US" smtClean="0"/>
              <a:t>5</a:t>
            </a:fld>
            <a:endParaRPr lang="en-US"/>
          </a:p>
        </p:txBody>
      </p:sp>
    </p:spTree>
    <p:extLst>
      <p:ext uri="{BB962C8B-B14F-4D97-AF65-F5344CB8AC3E}">
        <p14:creationId xmlns:p14="http://schemas.microsoft.com/office/powerpoint/2010/main" val="15498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TAKE THE HARVARD SUSTAINABILITY PLEDGE 2021 AND COMMIT TO 3 ACTIONS OVER 3 DAYS - </a:t>
            </a:r>
            <a:r>
              <a:rPr lang="en-US" sz="1200" b="1" u="sng" kern="1200" dirty="0">
                <a:solidFill>
                  <a:schemeClr val="tx1"/>
                </a:solidFill>
                <a:effectLst/>
                <a:latin typeface="+mn-lt"/>
                <a:ea typeface="+mn-ea"/>
                <a:cs typeface="+mn-cs"/>
                <a:hlinkClick r:id="rId3"/>
              </a:rPr>
              <a:t>http://bit.ly/harvardpledge</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In honor of Earth Day, the HGSE Green Team, the T.H. Chan School’s </a:t>
            </a:r>
            <a:r>
              <a:rPr lang="en-US" sz="1200" kern="1200" dirty="0" err="1">
                <a:solidFill>
                  <a:schemeClr val="tx1"/>
                </a:solidFill>
                <a:effectLst/>
                <a:latin typeface="+mn-lt"/>
                <a:ea typeface="+mn-ea"/>
                <a:cs typeface="+mn-cs"/>
              </a:rPr>
              <a:t>EcoOpportunity</a:t>
            </a:r>
            <a:r>
              <a:rPr lang="en-US" sz="1200" kern="1200" dirty="0">
                <a:solidFill>
                  <a:schemeClr val="tx1"/>
                </a:solidFill>
                <a:effectLst/>
                <a:latin typeface="+mn-lt"/>
                <a:ea typeface="+mn-ea"/>
                <a:cs typeface="+mn-cs"/>
              </a:rPr>
              <a:t> and the </a:t>
            </a:r>
            <a:r>
              <a:rPr lang="en-US" sz="1200" u="sng" kern="1200" dirty="0">
                <a:solidFill>
                  <a:schemeClr val="tx1"/>
                </a:solidFill>
                <a:effectLst/>
                <a:latin typeface="+mn-lt"/>
                <a:ea typeface="+mn-ea"/>
                <a:cs typeface="+mn-cs"/>
                <a:hlinkClick r:id="rId4"/>
              </a:rPr>
              <a:t>Harvard Office for Sustainability</a:t>
            </a:r>
            <a:r>
              <a:rPr lang="en-US" sz="1200" kern="1200" dirty="0">
                <a:solidFill>
                  <a:schemeClr val="tx1"/>
                </a:solidFill>
                <a:effectLst/>
                <a:latin typeface="+mn-lt"/>
                <a:ea typeface="+mn-ea"/>
                <a:cs typeface="+mn-cs"/>
              </a:rPr>
              <a:t> are launching a new take on an old campaign: </a:t>
            </a:r>
            <a:r>
              <a:rPr lang="en-US" sz="1200" b="1" kern="1200" dirty="0">
                <a:solidFill>
                  <a:schemeClr val="tx1"/>
                </a:solidFill>
                <a:effectLst/>
                <a:latin typeface="+mn-lt"/>
                <a:ea typeface="+mn-ea"/>
                <a:cs typeface="+mn-cs"/>
              </a:rPr>
              <a:t>the Harvard Sustainability Pledge 2021.</a:t>
            </a:r>
            <a:r>
              <a:rPr lang="en-US" sz="1200" kern="1200" dirty="0">
                <a:solidFill>
                  <a:schemeClr val="tx1"/>
                </a:solidFill>
                <a:effectLst/>
                <a:latin typeface="+mn-lt"/>
                <a:ea typeface="+mn-ea"/>
                <a:cs typeface="+mn-cs"/>
              </a:rPr>
              <a:t> We invite you to pledge to take three actions over three days the week of Earth Day: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Day 1 – Tuesday, April 20: Connect with nature </a:t>
            </a:r>
          </a:p>
          <a:p>
            <a:pPr fontAlgn="base"/>
            <a:r>
              <a:rPr lang="en-US" sz="1200" kern="1200" dirty="0">
                <a:solidFill>
                  <a:schemeClr val="tx1"/>
                </a:solidFill>
                <a:effectLst/>
                <a:latin typeface="+mn-lt"/>
                <a:ea typeface="+mn-ea"/>
                <a:cs typeface="+mn-cs"/>
              </a:rPr>
              <a:t>Day 2 – Wednesday, April 21: Start a conversation around sustainability</a:t>
            </a:r>
          </a:p>
          <a:p>
            <a:pPr fontAlgn="base"/>
            <a:r>
              <a:rPr lang="en-US" sz="1200" kern="1200" dirty="0">
                <a:solidFill>
                  <a:schemeClr val="tx1"/>
                </a:solidFill>
                <a:effectLst/>
                <a:latin typeface="+mn-lt"/>
                <a:ea typeface="+mn-ea"/>
                <a:cs typeface="+mn-cs"/>
              </a:rPr>
              <a:t>Day 3 – Thursday, April 22: Be a part of the #GreatGlobalCleanup</a:t>
            </a:r>
          </a:p>
          <a:p>
            <a:pPr fontAlgn="base"/>
            <a:r>
              <a:rPr lang="en-US" sz="1200" kern="1200" dirty="0">
                <a:solidFill>
                  <a:schemeClr val="tx1"/>
                </a:solidFill>
                <a:effectLst/>
                <a:latin typeface="+mn-lt"/>
                <a:ea typeface="+mn-ea"/>
                <a:cs typeface="+mn-cs"/>
              </a:rPr>
              <a:t>Sign the pledge at </a:t>
            </a:r>
            <a:r>
              <a:rPr lang="en-US" sz="1200" u="sng" kern="1200" dirty="0">
                <a:solidFill>
                  <a:schemeClr val="tx1"/>
                </a:solidFill>
                <a:effectLst/>
                <a:latin typeface="+mn-lt"/>
                <a:ea typeface="+mn-ea"/>
                <a:cs typeface="+mn-cs"/>
                <a:hlinkClick r:id="rId3"/>
              </a:rPr>
              <a:t>http://bit.ly/harvardpledge</a:t>
            </a:r>
            <a:r>
              <a:rPr lang="en-US" sz="1200" kern="1200" dirty="0">
                <a:solidFill>
                  <a:schemeClr val="tx1"/>
                </a:solidFill>
                <a:effectLst/>
                <a:latin typeface="+mn-lt"/>
                <a:ea typeface="+mn-ea"/>
                <a:cs typeface="+mn-cs"/>
              </a:rPr>
              <a:t> and then feel free to share your progress on social media using the hashtags #SustainableHarvard and #EarthDay.</a:t>
            </a:r>
          </a:p>
          <a:p>
            <a:pPr fontAlgn="base"/>
            <a:endParaRPr lang="en-US"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HARVARD SUSTAINABILITY PLEDGE 2021 COMMUNICATIONS TOOLKIT</a:t>
            </a:r>
          </a:p>
          <a:p>
            <a:pPr fontAlgn="base"/>
            <a:r>
              <a:rPr lang="en-US" sz="1200" b="0" kern="1200" dirty="0">
                <a:solidFill>
                  <a:schemeClr val="tx1"/>
                </a:solidFill>
                <a:effectLst/>
                <a:latin typeface="+mn-lt"/>
                <a:ea typeface="+mn-ea"/>
                <a:cs typeface="+mn-cs"/>
              </a:rPr>
              <a:t>https://drive.google.com/drive/folders/1rB94bGhtbpMo79zLvvKS8l3vQlZoNCtH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D1EF8B-94E9-4A17-98E4-3F16CEBFBDED}" type="slidenum">
              <a:rPr lang="en-US" smtClean="0"/>
              <a:t>6</a:t>
            </a:fld>
            <a:endParaRPr lang="en-US"/>
          </a:p>
        </p:txBody>
      </p:sp>
    </p:spTree>
    <p:extLst>
      <p:ext uri="{BB962C8B-B14F-4D97-AF65-F5344CB8AC3E}">
        <p14:creationId xmlns:p14="http://schemas.microsoft.com/office/powerpoint/2010/main" val="49945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D1EF8B-94E9-4A17-98E4-3F16CEBFBDED}" type="slidenum">
              <a:rPr lang="en-US" smtClean="0"/>
              <a:t>7</a:t>
            </a:fld>
            <a:endParaRPr lang="en-US"/>
          </a:p>
        </p:txBody>
      </p:sp>
    </p:spTree>
    <p:extLst>
      <p:ext uri="{BB962C8B-B14F-4D97-AF65-F5344CB8AC3E}">
        <p14:creationId xmlns:p14="http://schemas.microsoft.com/office/powerpoint/2010/main" val="4267604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D1EF8B-94E9-4A17-98E4-3F16CEBFBDED}" type="slidenum">
              <a:rPr lang="en-US" smtClean="0"/>
              <a:t>8</a:t>
            </a:fld>
            <a:endParaRPr lang="en-US"/>
          </a:p>
        </p:txBody>
      </p:sp>
    </p:spTree>
    <p:extLst>
      <p:ext uri="{BB962C8B-B14F-4D97-AF65-F5344CB8AC3E}">
        <p14:creationId xmlns:p14="http://schemas.microsoft.com/office/powerpoint/2010/main" val="252952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April </a:t>
            </a:r>
            <a:r>
              <a:rPr lang="en-US" sz="1200" b="1" kern="1200" dirty="0">
                <a:solidFill>
                  <a:schemeClr val="tx1"/>
                </a:solidFill>
                <a:effectLst/>
                <a:latin typeface="+mn-lt"/>
                <a:ea typeface="+mn-ea"/>
                <a:cs typeface="+mn-cs"/>
              </a:rPr>
              <a:t>15, 2021 Green Team Meeting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Meeting Notes</a:t>
            </a:r>
          </a:p>
          <a:p>
            <a:endParaRPr lang="en-US" sz="1200" b="1" kern="1200" dirty="0">
              <a:solidFill>
                <a:schemeClr val="tx1"/>
              </a:solidFill>
              <a:effectLst/>
              <a:latin typeface="+mn-lt"/>
              <a:ea typeface="+mn-ea"/>
              <a:cs typeface="+mn-cs"/>
              <a:hlinkClick r:id="rId3"/>
            </a:endParaRPr>
          </a:p>
          <a:p>
            <a:r>
              <a:rPr lang="en-US" sz="1200" b="1" kern="1200" dirty="0">
                <a:solidFill>
                  <a:schemeClr val="tx1"/>
                </a:solidFill>
                <a:effectLst/>
                <a:latin typeface="+mn-lt"/>
                <a:ea typeface="+mn-ea"/>
                <a:cs typeface="+mn-cs"/>
                <a:hlinkClick r:id="rId3"/>
              </a:rPr>
              <a:t>Monthly HGSE Green Team Meeting</a:t>
            </a:r>
            <a:r>
              <a:rPr lang="en-US" sz="1200" b="1" kern="1200" dirty="0">
                <a:solidFill>
                  <a:schemeClr val="tx1"/>
                </a:solidFill>
                <a:effectLst/>
                <a:latin typeface="+mn-lt"/>
                <a:ea typeface="+mn-ea"/>
                <a:cs typeface="+mn-cs"/>
              </a:rPr>
              <a:t> – Thursday, April 15, 1:00 - 1:45pm EST on Zoom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4"/>
              </a:rPr>
              <a:t>https://harvard.zoom.us/j/633216113?pwd=QXo0OWFwdjR0SmlCY0NIZlFnR3E0QT09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Password: 021669</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April Agenda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Attendance: </a:t>
            </a:r>
            <a:r>
              <a:rPr lang="en-US" sz="1200" kern="1200" dirty="0">
                <a:solidFill>
                  <a:schemeClr val="tx1"/>
                </a:solidFill>
                <a:effectLst/>
                <a:latin typeface="+mn-lt"/>
                <a:ea typeface="+mn-ea"/>
                <a:cs typeface="+mn-cs"/>
              </a:rPr>
              <a:t>Rachel Urso (CEPR, Ed.M.'20), Eric Zeckman (Doctoral Programs), Staci Jasin (HGSE Sustainability Fellow, SSP) and Anne Sargent (Office for Sustainability/HGSE Operations)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Intros &amp; Announcements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Rachel shared some big news that she will be leaving HGSE on Friday, April 23 to begin new position at the Harvard Business School.  She's been an active member of the HGSE Green Team for five years and has contributed so much over that time, framed by her perspective as both a staff member and an Ed School student.  Thank you for your service, Rachel, and best wishes with your new role!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Clean (or dust off) your bike – Wednesday, April 21, 12pm EST, RSVP </a:t>
            </a:r>
            <a:r>
              <a:rPr lang="en-US" sz="1200" b="1" kern="1200" dirty="0">
                <a:solidFill>
                  <a:schemeClr val="tx1"/>
                </a:solidFill>
                <a:effectLst/>
                <a:latin typeface="+mn-lt"/>
                <a:ea typeface="+mn-ea"/>
                <a:cs typeface="+mn-cs"/>
                <a:hlinkClick r:id="rId5"/>
              </a:rPr>
              <a:t>here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Earth Day! Thursday, April 22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6"/>
              </a:rPr>
              <a:t>green.harvard.edu/campaign/</a:t>
            </a:r>
            <a:r>
              <a:rPr lang="en-US" sz="1200" kern="1200" dirty="0" err="1">
                <a:solidFill>
                  <a:schemeClr val="tx1"/>
                </a:solidFill>
                <a:effectLst/>
                <a:latin typeface="+mn-lt"/>
                <a:ea typeface="+mn-ea"/>
                <a:cs typeface="+mn-cs"/>
                <a:hlinkClick r:id="rId6"/>
              </a:rPr>
              <a:t>april</a:t>
            </a:r>
            <a:r>
              <a:rPr lang="en-US" sz="1200" kern="1200" dirty="0">
                <a:solidFill>
                  <a:schemeClr val="tx1"/>
                </a:solidFill>
                <a:effectLst/>
                <a:latin typeface="+mn-lt"/>
                <a:ea typeface="+mn-ea"/>
                <a:cs typeface="+mn-cs"/>
                <a:hlinkClick r:id="rId6"/>
              </a:rPr>
              <a:t>-earth-day-events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7"/>
              </a:rPr>
              <a:t>https://www.un.org/en/actnow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8"/>
              </a:rPr>
              <a:t>https://www.earthday.org/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Debrief: HGSE Sustainability Fellows updates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Sustainability Fellow David </a:t>
            </a:r>
            <a:r>
              <a:rPr lang="en-US" sz="1200" kern="1200" dirty="0" err="1">
                <a:solidFill>
                  <a:schemeClr val="tx1"/>
                </a:solidFill>
                <a:effectLst/>
                <a:latin typeface="+mn-lt"/>
                <a:ea typeface="+mn-ea"/>
                <a:cs typeface="+mn-cs"/>
              </a:rPr>
              <a:t>Liebmann’s</a:t>
            </a:r>
            <a:r>
              <a:rPr lang="en-US" sz="1200" kern="1200" dirty="0">
                <a:solidFill>
                  <a:schemeClr val="tx1"/>
                </a:solidFill>
                <a:effectLst/>
                <a:latin typeface="+mn-lt"/>
                <a:ea typeface="+mn-ea"/>
                <a:cs typeface="+mn-cs"/>
              </a:rPr>
              <a:t> presentation</a:t>
            </a:r>
          </a:p>
          <a:p>
            <a:r>
              <a:rPr lang="en-US" sz="1200" b="1" kern="1200" dirty="0">
                <a:solidFill>
                  <a:schemeClr val="tx1"/>
                </a:solidFill>
                <a:effectLst/>
                <a:latin typeface="+mn-lt"/>
                <a:ea typeface="+mn-ea"/>
                <a:cs typeface="+mn-cs"/>
              </a:rPr>
              <a:t>THE INTERSECTION OF DISABILITY AND CLIMATE CHANGE - </a:t>
            </a:r>
            <a:r>
              <a:rPr lang="en-US" sz="1200" b="1" kern="1200" dirty="0">
                <a:solidFill>
                  <a:schemeClr val="tx1"/>
                </a:solidFill>
                <a:effectLst/>
                <a:latin typeface="+mn-lt"/>
                <a:ea typeface="+mn-ea"/>
                <a:cs typeface="+mn-cs"/>
                <a:hlinkClick r:id="rId9"/>
              </a:rPr>
              <a:t>operations.gse.harvard.edu/</a:t>
            </a:r>
            <a:r>
              <a:rPr lang="en-US" sz="1200" b="1" kern="1200" dirty="0" err="1">
                <a:solidFill>
                  <a:schemeClr val="tx1"/>
                </a:solidFill>
                <a:effectLst/>
                <a:latin typeface="+mn-lt"/>
                <a:ea typeface="+mn-ea"/>
                <a:cs typeface="+mn-cs"/>
                <a:hlinkClick r:id="rId9"/>
              </a:rPr>
              <a:t>hgse</a:t>
            </a:r>
            <a:r>
              <a:rPr lang="en-US" sz="1200" b="1" kern="1200" dirty="0">
                <a:solidFill>
                  <a:schemeClr val="tx1"/>
                </a:solidFill>
                <a:effectLst/>
                <a:latin typeface="+mn-lt"/>
                <a:ea typeface="+mn-ea"/>
                <a:cs typeface="+mn-cs"/>
                <a:hlinkClick r:id="rId9"/>
              </a:rPr>
              <a:t>-sustainability-fellows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case you missed it, you can now view </a:t>
            </a:r>
            <a:r>
              <a:rPr lang="en-US" sz="1200" kern="1200" dirty="0">
                <a:solidFill>
                  <a:schemeClr val="tx1"/>
                </a:solidFill>
                <a:effectLst/>
                <a:latin typeface="+mn-lt"/>
                <a:ea typeface="+mn-ea"/>
                <a:cs typeface="+mn-cs"/>
                <a:hlinkClick r:id="rId10"/>
              </a:rPr>
              <a:t>HGSE Sustainability Fellow and Ed.M. ’21 candidate David </a:t>
            </a:r>
            <a:r>
              <a:rPr lang="en-US" sz="1200" kern="1200" dirty="0" err="1">
                <a:solidFill>
                  <a:schemeClr val="tx1"/>
                </a:solidFill>
                <a:effectLst/>
                <a:latin typeface="+mn-lt"/>
                <a:ea typeface="+mn-ea"/>
                <a:cs typeface="+mn-cs"/>
                <a:hlinkClick r:id="rId10"/>
              </a:rPr>
              <a:t>Liebmann’s</a:t>
            </a:r>
            <a:r>
              <a:rPr lang="en-US" sz="1200" kern="1200" dirty="0">
                <a:solidFill>
                  <a:schemeClr val="tx1"/>
                </a:solidFill>
                <a:effectLst/>
                <a:latin typeface="+mn-lt"/>
                <a:ea typeface="+mn-ea"/>
                <a:cs typeface="+mn-cs"/>
                <a:hlinkClick r:id="rId10"/>
              </a:rPr>
              <a:t> presentation</a:t>
            </a:r>
            <a:r>
              <a:rPr lang="en-US" sz="1200" kern="1200" dirty="0">
                <a:solidFill>
                  <a:schemeClr val="tx1"/>
                </a:solidFill>
                <a:effectLst/>
                <a:latin typeface="+mn-lt"/>
                <a:ea typeface="+mn-ea"/>
                <a:cs typeface="+mn-cs"/>
              </a:rPr>
              <a:t> of his research on the intersection of disability and climate change </a:t>
            </a:r>
            <a:r>
              <a:rPr lang="en-US" sz="1200" kern="1200" dirty="0">
                <a:solidFill>
                  <a:schemeClr val="tx1"/>
                </a:solidFill>
                <a:effectLst/>
                <a:latin typeface="+mn-lt"/>
                <a:ea typeface="+mn-ea"/>
                <a:cs typeface="+mn-cs"/>
                <a:hlinkClick r:id="rId9"/>
              </a:rPr>
              <a:t>online</a:t>
            </a:r>
            <a:r>
              <a:rPr lang="en-US" sz="1200" kern="1200" dirty="0">
                <a:solidFill>
                  <a:schemeClr val="tx1"/>
                </a:solidFill>
                <a:effectLst/>
                <a:latin typeface="+mn-lt"/>
                <a:ea typeface="+mn-ea"/>
                <a:cs typeface="+mn-cs"/>
              </a:rPr>
              <a:t>. The World Health Organization estimates that Persons with Disabilities (PWD) comprise 15% of the world's population.  This newly emerging area of study includes thinking about how to support people with a range of mental and physical disabilities in response to changes in ecosystems worldwide and impacts on the built environment, with PWD community’s mantra “Nothing about us without us” guiding that approach.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David Liebmann shared his research and findings on the intersection of climate change and disability at his talk on April 1, which was well attended with 23 people having joined it.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Measuring nature time as we do with screen 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Staci is continuing to work on her project with her coursework this semester and may continue her work into next year as well, since she is a part-time student.  She will not be presenting her work this semester.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Up Next: </a:t>
            </a:r>
            <a:r>
              <a:rPr lang="en-US" sz="1200" kern="1200" dirty="0">
                <a:solidFill>
                  <a:schemeClr val="tx1"/>
                </a:solidFill>
                <a:effectLst/>
                <a:latin typeface="+mn-lt"/>
                <a:ea typeface="+mn-ea"/>
                <a:cs typeface="+mn-cs"/>
              </a:rPr>
              <a:t>Harvard Sustainability Pledge 2021 for Earth Day</a:t>
            </a:r>
          </a:p>
          <a:p>
            <a:r>
              <a:rPr lang="en-US" sz="1200" kern="1200" dirty="0">
                <a:solidFill>
                  <a:schemeClr val="tx1"/>
                </a:solidFill>
                <a:effectLst/>
                <a:latin typeface="+mn-lt"/>
                <a:ea typeface="+mn-ea"/>
                <a:cs typeface="+mn-cs"/>
              </a:rPr>
              <a:t>Day 1 – Tuesday, April 20: Connect with nature </a:t>
            </a:r>
          </a:p>
          <a:p>
            <a:r>
              <a:rPr lang="en-US" sz="1200" kern="1200" dirty="0">
                <a:solidFill>
                  <a:schemeClr val="tx1"/>
                </a:solidFill>
                <a:effectLst/>
                <a:latin typeface="+mn-lt"/>
                <a:ea typeface="+mn-ea"/>
                <a:cs typeface="+mn-cs"/>
              </a:rPr>
              <a:t>Day 2 – Wednesday, April 21: Start a conversation around sustainability</a:t>
            </a:r>
          </a:p>
          <a:p>
            <a:r>
              <a:rPr lang="en-US" sz="1200" kern="1200" dirty="0">
                <a:solidFill>
                  <a:schemeClr val="tx1"/>
                </a:solidFill>
                <a:effectLst/>
                <a:latin typeface="+mn-lt"/>
                <a:ea typeface="+mn-ea"/>
                <a:cs typeface="+mn-cs"/>
              </a:rPr>
              <a:t>Day 3 – Thursday, April 22: Be a part of the #GreatGlobalCleanup</a:t>
            </a:r>
          </a:p>
          <a:p>
            <a:r>
              <a:rPr lang="en-US" sz="1200" kern="1200" dirty="0">
                <a:solidFill>
                  <a:schemeClr val="tx1"/>
                </a:solidFill>
                <a:effectLst/>
                <a:latin typeface="+mn-lt"/>
                <a:ea typeface="+mn-ea"/>
                <a:cs typeface="+mn-cs"/>
              </a:rPr>
              <a:t>Sign the pledge at </a:t>
            </a:r>
            <a:r>
              <a:rPr lang="en-US" sz="1200" b="1" kern="1200" dirty="0">
                <a:solidFill>
                  <a:schemeClr val="tx1"/>
                </a:solidFill>
                <a:effectLst/>
                <a:latin typeface="+mn-lt"/>
                <a:ea typeface="+mn-ea"/>
                <a:cs typeface="+mn-cs"/>
                <a:hlinkClick r:id="rId11"/>
              </a:rPr>
              <a:t>bit.ly/</a:t>
            </a:r>
            <a:r>
              <a:rPr lang="en-US" sz="1200" b="1" kern="1200" dirty="0" err="1">
                <a:solidFill>
                  <a:schemeClr val="tx1"/>
                </a:solidFill>
                <a:effectLst/>
                <a:latin typeface="+mn-lt"/>
                <a:ea typeface="+mn-ea"/>
                <a:cs typeface="+mn-cs"/>
                <a:hlinkClick r:id="rId11"/>
              </a:rPr>
              <a:t>harvardpledge</a:t>
            </a:r>
            <a:r>
              <a:rPr lang="en-US" sz="1200" b="1" kern="1200" dirty="0">
                <a:solidFill>
                  <a:schemeClr val="tx1"/>
                </a:solidFill>
                <a:effectLst/>
                <a:latin typeface="+mn-lt"/>
                <a:ea typeface="+mn-ea"/>
                <a:cs typeface="+mn-cs"/>
                <a:hlinkClick r:id="rId11"/>
              </a:rPr>
              <a:t> </a:t>
            </a:r>
            <a:r>
              <a:rPr lang="en-US" sz="1200" kern="1200" dirty="0">
                <a:solidFill>
                  <a:schemeClr val="tx1"/>
                </a:solidFill>
                <a:effectLst/>
                <a:latin typeface="+mn-lt"/>
                <a:ea typeface="+mn-ea"/>
                <a:cs typeface="+mn-cs"/>
              </a:rPr>
              <a:t>and share your progress on social media </a:t>
            </a:r>
            <a:r>
              <a:rPr lang="en-US" sz="1200" b="1" kern="1200" dirty="0">
                <a:solidFill>
                  <a:schemeClr val="tx1"/>
                </a:solidFill>
                <a:effectLst/>
                <a:latin typeface="+mn-lt"/>
                <a:ea typeface="+mn-ea"/>
                <a:cs typeface="+mn-cs"/>
              </a:rPr>
              <a:t>#SustainableHarvard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#EarthDay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Help us spread the word using our </a:t>
            </a:r>
            <a:r>
              <a:rPr lang="en-US" sz="1200" b="1" kern="1200" dirty="0">
                <a:solidFill>
                  <a:schemeClr val="tx1"/>
                </a:solidFill>
                <a:effectLst/>
                <a:latin typeface="+mn-lt"/>
                <a:ea typeface="+mn-ea"/>
                <a:cs typeface="+mn-cs"/>
                <a:hlinkClick r:id="rId12"/>
              </a:rPr>
              <a:t>Communications Toolkit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this project, Eric suggested that we put together a concise list of our favorite outdoor places in the Boston area, such as a top 10 list, sourced by the HGSE Green Team.</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Discussion: </a:t>
            </a:r>
            <a:r>
              <a:rPr lang="en-US" sz="1200" kern="1200" dirty="0">
                <a:solidFill>
                  <a:schemeClr val="tx1"/>
                </a:solidFill>
                <a:effectLst/>
                <a:latin typeface="+mn-lt"/>
                <a:ea typeface="+mn-ea"/>
                <a:cs typeface="+mn-cs"/>
              </a:rPr>
              <a:t>What’s next for the Green Team?</a:t>
            </a:r>
          </a:p>
          <a:p>
            <a:pPr rtl="0" fontAlgn="ctr"/>
            <a:r>
              <a:rPr lang="en-US" sz="1200" kern="1200" dirty="0">
                <a:solidFill>
                  <a:schemeClr val="tx1"/>
                </a:solidFill>
                <a:effectLst/>
                <a:latin typeface="+mn-lt"/>
                <a:ea typeface="+mn-ea"/>
                <a:cs typeface="+mn-cs"/>
              </a:rPr>
              <a:t>Changing meeting times</a:t>
            </a:r>
          </a:p>
          <a:p>
            <a:pPr rtl="0" fontAlgn="ctr"/>
            <a:r>
              <a:rPr lang="en-US" sz="1200" kern="1200" dirty="0">
                <a:solidFill>
                  <a:schemeClr val="tx1"/>
                </a:solidFill>
                <a:effectLst/>
                <a:latin typeface="+mn-lt"/>
                <a:ea typeface="+mn-ea"/>
                <a:cs typeface="+mn-cs"/>
              </a:rPr>
              <a:t>What to keep, what to drop ‘post-pandemic’</a:t>
            </a:r>
          </a:p>
          <a:p>
            <a:pPr rtl="0" fontAlgn="ctr"/>
            <a:r>
              <a:rPr lang="en-US" sz="1200" kern="1200" dirty="0">
                <a:solidFill>
                  <a:schemeClr val="tx1"/>
                </a:solidFill>
                <a:effectLst/>
                <a:latin typeface="+mn-lt"/>
                <a:ea typeface="+mn-ea"/>
                <a:cs typeface="+mn-cs"/>
              </a:rPr>
              <a:t>Committees or working groups</a:t>
            </a:r>
          </a:p>
          <a:p>
            <a:pPr rtl="0" fontAlgn="ctr"/>
            <a:r>
              <a:rPr lang="en-US" sz="1200" kern="1200" dirty="0">
                <a:solidFill>
                  <a:schemeClr val="tx1"/>
                </a:solidFill>
                <a:effectLst/>
                <a:latin typeface="+mn-lt"/>
                <a:ea typeface="+mn-ea"/>
                <a:cs typeface="+mn-cs"/>
              </a:rPr>
              <a:t>Volunteer term limits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What's been good is that meetings are more accessible over Zoom since they don't require people to be in the same place physically and Eric suggested we continue to allow people to join meetings over Zoom by projecting the virtual meeting on the wall of the room where we physically meet for a hybrid meeting experience.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many things will be different as people gradually return to campus.  Eric recommended we see how things develop and then adjust our programming accordingly.  For example, mass transit may not be as appealing or feasible for many for a while with the pandemic still around so we may need to switch our messaging around what constitutes green commuting.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Staci asked how the HGSE Green Team is designed versus at other schools.  Anne shared that at HKS there are two teams, one with students and one with staff.  At HGSE, we have just the one.  Staci also brought up how there isn't much synthesis (or coordination thematically) between all the sustainability groups and Green Teams across the University.  She has noticed that there isn't a very intentional flow of events.</a:t>
            </a:r>
          </a:p>
          <a:p>
            <a:r>
              <a:rPr lang="en-US" sz="1200" kern="1200" dirty="0">
                <a:solidFill>
                  <a:schemeClr val="tx1"/>
                </a:solidFill>
                <a:effectLst/>
                <a:latin typeface="+mn-lt"/>
                <a:ea typeface="+mn-ea"/>
                <a:cs typeface="+mn-cs"/>
              </a:rPr>
              <a:t>Anne will share that feedback with the University-wide Office for Sustainability.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talked about the value of creating committees or even just having people apply to be active members of the Green Team in the same way that students apply to be Sustainability Fellows, with a project in mind that they will independently pursue over the course of the academic year.  We would need to come up with a name for this role and will discuss it further at the May meeting.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talked as well about how orientation is a really critical piece in terms of the Green Team's opportunity to educate the community and especially the student body.  We can get to work on orientation in May/June.  </a:t>
            </a:r>
          </a:p>
          <a:p>
            <a:r>
              <a:rPr lang="en-US" sz="1200" kern="1200" dirty="0">
                <a:solidFill>
                  <a:schemeClr val="tx1"/>
                </a:solidFill>
                <a:effectLst/>
                <a:latin typeface="+mn-lt"/>
                <a:ea typeface="+mn-ea"/>
                <a:cs typeface="+mn-cs"/>
              </a:rPr>
              <a:t>Anne will check in with HGSE Operations in April and with Kevin Boehm at OSA in late May about what format this could take.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Staci lastly shared that she and David Liebmann have reached out to the Dean's Office about starting a sustainability center of some sorts at HGSE, which Anne has encouraged, so the Ed School can start to incorporate sustainability into academics more systematically.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D1EF8B-94E9-4A17-98E4-3F16CEBFBDED}" type="slidenum">
              <a:rPr lang="en-US" smtClean="0"/>
              <a:t>9</a:t>
            </a:fld>
            <a:endParaRPr lang="en-US"/>
          </a:p>
        </p:txBody>
      </p:sp>
    </p:spTree>
    <p:extLst>
      <p:ext uri="{BB962C8B-B14F-4D97-AF65-F5344CB8AC3E}">
        <p14:creationId xmlns:p14="http://schemas.microsoft.com/office/powerpoint/2010/main" val="1112169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A9CF-5F16-4649-BE7E-B5BB22701A5D}"/>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06F75886-1F68-4512-B04B-C1FCE8CF8C3F}"/>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969C0BCD-37A9-4BDA-84D9-92DDCB0B0831}"/>
              </a:ext>
            </a:extLst>
          </p:cNvPr>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5" name="Footer Placeholder 4">
            <a:extLst>
              <a:ext uri="{FF2B5EF4-FFF2-40B4-BE49-F238E27FC236}">
                <a16:creationId xmlns:a16="http://schemas.microsoft.com/office/drawing/2014/main" id="{B8F2018E-BE4F-4138-88E2-E1E06AE20A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48ECE7-0A34-45F5-A031-027E4FBB9BF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274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C7BE-B16E-4D8E-919A-92FADF02D1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E85021-F527-4DDB-81E0-DEBEE2075A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62FF0-6DB0-4024-B74E-EE9A4BA37FB4}"/>
              </a:ext>
            </a:extLst>
          </p:cNvPr>
          <p:cNvSpPr>
            <a:spLocks noGrp="1"/>
          </p:cNvSpPr>
          <p:nvPr>
            <p:ph type="dt" sz="half" idx="10"/>
          </p:nvPr>
        </p:nvSpPr>
        <p:spPr/>
        <p:txBody>
          <a:bodyPr/>
          <a:lstStyle/>
          <a:p>
            <a:fld id="{C7B4C27A-DDCC-0E44-B9C2-8AA3ACC07563}" type="datetimeFigureOut">
              <a:rPr lang="en-US" smtClean="0"/>
              <a:t>4/20/2021</a:t>
            </a:fld>
            <a:endParaRPr lang="en-US"/>
          </a:p>
        </p:txBody>
      </p:sp>
      <p:sp>
        <p:nvSpPr>
          <p:cNvPr id="5" name="Footer Placeholder 4">
            <a:extLst>
              <a:ext uri="{FF2B5EF4-FFF2-40B4-BE49-F238E27FC236}">
                <a16:creationId xmlns:a16="http://schemas.microsoft.com/office/drawing/2014/main" id="{BD7BFA22-5453-4823-AF70-7825D79C3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08093-9D63-4AC7-882F-45AC8A7F7D54}"/>
              </a:ext>
            </a:extLst>
          </p:cNvPr>
          <p:cNvSpPr>
            <a:spLocks noGrp="1"/>
          </p:cNvSpPr>
          <p:nvPr>
            <p:ph type="sldNum" sz="quarter" idx="12"/>
          </p:nvPr>
        </p:nvSpPr>
        <p:spPr/>
        <p:txBody>
          <a:bodyPr/>
          <a:lstStyle/>
          <a:p>
            <a:fld id="{E50BE56E-9CCA-4F40-921F-CCDEC3C16BBA}" type="slidenum">
              <a:rPr lang="en-US" smtClean="0"/>
              <a:t>‹#›</a:t>
            </a:fld>
            <a:endParaRPr lang="en-US"/>
          </a:p>
        </p:txBody>
      </p:sp>
    </p:spTree>
    <p:extLst>
      <p:ext uri="{BB962C8B-B14F-4D97-AF65-F5344CB8AC3E}">
        <p14:creationId xmlns:p14="http://schemas.microsoft.com/office/powerpoint/2010/main" val="130957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A8B20-1625-4396-8BBD-ED4B90406471}"/>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D37DE4-06BD-4B43-AB77-38CE4BBE7155}"/>
              </a:ext>
            </a:extLst>
          </p:cNvPr>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53C1B-FF82-43E0-8910-461303ADDADE}"/>
              </a:ext>
            </a:extLst>
          </p:cNvPr>
          <p:cNvSpPr>
            <a:spLocks noGrp="1"/>
          </p:cNvSpPr>
          <p:nvPr>
            <p:ph type="dt" sz="half" idx="10"/>
          </p:nvPr>
        </p:nvSpPr>
        <p:spPr/>
        <p:txBody>
          <a:bodyPr/>
          <a:lstStyle/>
          <a:p>
            <a:fld id="{C7B4C27A-DDCC-0E44-B9C2-8AA3ACC07563}" type="datetimeFigureOut">
              <a:rPr lang="en-US" smtClean="0"/>
              <a:t>4/20/2021</a:t>
            </a:fld>
            <a:endParaRPr lang="en-US"/>
          </a:p>
        </p:txBody>
      </p:sp>
      <p:sp>
        <p:nvSpPr>
          <p:cNvPr id="5" name="Footer Placeholder 4">
            <a:extLst>
              <a:ext uri="{FF2B5EF4-FFF2-40B4-BE49-F238E27FC236}">
                <a16:creationId xmlns:a16="http://schemas.microsoft.com/office/drawing/2014/main" id="{BDBE84D3-132D-4523-A6BC-12B7DFC13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C4098-B043-4ACF-B098-1A4656629B02}"/>
              </a:ext>
            </a:extLst>
          </p:cNvPr>
          <p:cNvSpPr>
            <a:spLocks noGrp="1"/>
          </p:cNvSpPr>
          <p:nvPr>
            <p:ph type="sldNum" sz="quarter" idx="12"/>
          </p:nvPr>
        </p:nvSpPr>
        <p:spPr/>
        <p:txBody>
          <a:bodyPr/>
          <a:lstStyle/>
          <a:p>
            <a:fld id="{E50BE56E-9CCA-4F40-921F-CCDEC3C16BBA}" type="slidenum">
              <a:rPr lang="en-US" smtClean="0"/>
              <a:t>‹#›</a:t>
            </a:fld>
            <a:endParaRPr lang="en-US"/>
          </a:p>
        </p:txBody>
      </p:sp>
    </p:spTree>
    <p:extLst>
      <p:ext uri="{BB962C8B-B14F-4D97-AF65-F5344CB8AC3E}">
        <p14:creationId xmlns:p14="http://schemas.microsoft.com/office/powerpoint/2010/main" val="326476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834822" y="464185"/>
            <a:ext cx="2817177" cy="3616325"/>
          </a:xfrm>
          <a:prstGeom prst="rect">
            <a:avLst/>
          </a:prstGeom>
        </p:spPr>
        <p:txBody>
          <a:bodyPr vert="horz"/>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05766"/>
            <a:ext cx="10058400" cy="1883664"/>
          </a:xfrm>
          <a:prstGeom prst="rect">
            <a:avLst/>
          </a:prstGeom>
        </p:spPr>
      </p:pic>
    </p:spTree>
    <p:extLst>
      <p:ext uri="{BB962C8B-B14F-4D97-AF65-F5344CB8AC3E}">
        <p14:creationId xmlns:p14="http://schemas.microsoft.com/office/powerpoint/2010/main" val="2948228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208520" y="7203864"/>
            <a:ext cx="2346960" cy="413808"/>
          </a:xfrm>
          <a:prstGeom prst="rect">
            <a:avLst/>
          </a:prstGeom>
        </p:spPr>
        <p:txBody>
          <a:bodyPr/>
          <a:lstStyle/>
          <a:p>
            <a:fld id="{E50BE56E-9CCA-4F40-921F-CCDEC3C16BBA}" type="slidenum">
              <a:rPr lang="en-US" smtClean="0"/>
              <a:t>‹#›</a:t>
            </a:fld>
            <a:endParaRPr lang="en-US" dirty="0"/>
          </a:p>
        </p:txBody>
      </p:sp>
      <p:sp>
        <p:nvSpPr>
          <p:cNvPr id="8" name="Picture Placeholder 7"/>
          <p:cNvSpPr>
            <a:spLocks noGrp="1"/>
          </p:cNvSpPr>
          <p:nvPr>
            <p:ph type="pic" sz="quarter" idx="13"/>
          </p:nvPr>
        </p:nvSpPr>
        <p:spPr>
          <a:xfrm>
            <a:off x="6817360" y="2590801"/>
            <a:ext cx="2738120" cy="3027680"/>
          </a:xfrm>
          <a:prstGeom prst="rect">
            <a:avLst/>
          </a:prstGeom>
        </p:spPr>
        <p:txBody>
          <a:bodyPr vert="horz"/>
          <a:lstStyle/>
          <a:p>
            <a:endParaRPr lang="en-US" dirty="0"/>
          </a:p>
        </p:txBody>
      </p:sp>
      <p:pic>
        <p:nvPicPr>
          <p:cNvPr id="4" name="Picture 2" descr="http://beta.green.harvard.edu/sites/green.harvard.edu/files/green%20team%20shield.jpe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5150" y="6821938"/>
            <a:ext cx="919924" cy="79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624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6834822" y="464185"/>
            <a:ext cx="2817177" cy="3616325"/>
          </a:xfrm>
          <a:prstGeom prst="rect">
            <a:avLst/>
          </a:prstGeom>
        </p:spPr>
        <p:txBody>
          <a:bodyPr vert="horz"/>
          <a:lstStyle/>
          <a:p>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05766"/>
            <a:ext cx="10058400" cy="1883664"/>
          </a:xfrm>
          <a:prstGeom prst="rect">
            <a:avLst/>
          </a:prstGeom>
        </p:spPr>
      </p:pic>
      <p:pic>
        <p:nvPicPr>
          <p:cNvPr id="4" name="Picture 2" descr="http://beta.green.harvard.edu/sites/green.harvard.edu/files/green%20team%20shield.jpe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95150" y="6821938"/>
            <a:ext cx="919924" cy="79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966F-BCFB-46CA-A8FB-167A4D171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81765-06F6-4C20-91CF-BFC8888A7B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305BA-8659-429F-A987-220B31283BA0}"/>
              </a:ext>
            </a:extLst>
          </p:cNvPr>
          <p:cNvSpPr>
            <a:spLocks noGrp="1"/>
          </p:cNvSpPr>
          <p:nvPr>
            <p:ph type="dt" sz="half" idx="10"/>
          </p:nvPr>
        </p:nvSpPr>
        <p:spPr/>
        <p:txBody>
          <a:bodyPr/>
          <a:lstStyle/>
          <a:p>
            <a:fld id="{70DDF080-5E8C-48AD-84E5-6C08B304C14E}" type="datetimeFigureOut">
              <a:rPr lang="en-US" smtClean="0"/>
              <a:t>4/20/2021</a:t>
            </a:fld>
            <a:endParaRPr lang="en-US" dirty="0"/>
          </a:p>
        </p:txBody>
      </p:sp>
      <p:sp>
        <p:nvSpPr>
          <p:cNvPr id="5" name="Footer Placeholder 4">
            <a:extLst>
              <a:ext uri="{FF2B5EF4-FFF2-40B4-BE49-F238E27FC236}">
                <a16:creationId xmlns:a16="http://schemas.microsoft.com/office/drawing/2014/main" id="{1A3BBC42-D483-44A4-A08F-9F84006531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A228A4-6786-4403-AFDA-B33770C93C1D}"/>
              </a:ext>
            </a:extLst>
          </p:cNvPr>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405114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2511-B7F9-4323-AA87-5C730C2C439C}"/>
              </a:ext>
            </a:extLst>
          </p:cNvPr>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64E38DC8-40DB-4787-8D3B-BF8AEEF4FCA3}"/>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B3C8CD-2E9C-4CB3-8BE7-E386AF7F6C2F}"/>
              </a:ext>
            </a:extLst>
          </p:cNvPr>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5" name="Footer Placeholder 4">
            <a:extLst>
              <a:ext uri="{FF2B5EF4-FFF2-40B4-BE49-F238E27FC236}">
                <a16:creationId xmlns:a16="http://schemas.microsoft.com/office/drawing/2014/main" id="{8D9D6F94-1D26-4A1F-B3E0-10DC0F4D13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3CAFCF-437E-42CD-90F2-5B2FBEA3BAB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208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7D49-AB08-4279-9280-37AE28AD80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395DE1-A58E-48F4-BB7D-ABD317879B9D}"/>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676C91-0D0E-4D6A-9E3F-7D22E7DCA300}"/>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5407ED-2722-4151-8247-9D765297D0A4}"/>
              </a:ext>
            </a:extLst>
          </p:cNvPr>
          <p:cNvSpPr>
            <a:spLocks noGrp="1"/>
          </p:cNvSpPr>
          <p:nvPr>
            <p:ph type="dt" sz="half" idx="10"/>
          </p:nvPr>
        </p:nvSpPr>
        <p:spPr/>
        <p:txBody>
          <a:bodyPr/>
          <a:lstStyle/>
          <a:p>
            <a:fld id="{C7B4C27A-DDCC-0E44-B9C2-8AA3ACC07563}" type="datetimeFigureOut">
              <a:rPr lang="en-US" smtClean="0"/>
              <a:t>4/20/2021</a:t>
            </a:fld>
            <a:endParaRPr lang="en-US"/>
          </a:p>
        </p:txBody>
      </p:sp>
      <p:sp>
        <p:nvSpPr>
          <p:cNvPr id="6" name="Footer Placeholder 5">
            <a:extLst>
              <a:ext uri="{FF2B5EF4-FFF2-40B4-BE49-F238E27FC236}">
                <a16:creationId xmlns:a16="http://schemas.microsoft.com/office/drawing/2014/main" id="{33F8A94D-6DF5-4DE9-895F-7F8FAF990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4F07E-6A42-452D-830D-B51F553DFFB7}"/>
              </a:ext>
            </a:extLst>
          </p:cNvPr>
          <p:cNvSpPr>
            <a:spLocks noGrp="1"/>
          </p:cNvSpPr>
          <p:nvPr>
            <p:ph type="sldNum" sz="quarter" idx="12"/>
          </p:nvPr>
        </p:nvSpPr>
        <p:spPr/>
        <p:txBody>
          <a:bodyPr/>
          <a:lstStyle/>
          <a:p>
            <a:fld id="{E50BE56E-9CCA-4F40-921F-CCDEC3C16BBA}" type="slidenum">
              <a:rPr lang="en-US" smtClean="0"/>
              <a:t>‹#›</a:t>
            </a:fld>
            <a:endParaRPr lang="en-US"/>
          </a:p>
        </p:txBody>
      </p:sp>
    </p:spTree>
    <p:extLst>
      <p:ext uri="{BB962C8B-B14F-4D97-AF65-F5344CB8AC3E}">
        <p14:creationId xmlns:p14="http://schemas.microsoft.com/office/powerpoint/2010/main" val="15766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F21D-9219-4DC9-9962-B96236B635B8}"/>
              </a:ext>
            </a:extLst>
          </p:cNvPr>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077168-6230-4E9F-A58A-B08E416C8594}"/>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7598DB8C-230D-4532-AB75-36AD5934C84C}"/>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76E899-D683-4B6F-AE39-943A7991B3DA}"/>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E05099F5-B137-4CDE-B03A-6A3F15E88E3A}"/>
              </a:ext>
            </a:extLst>
          </p:cNvPr>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370E03-EE86-409B-8570-2DA4EA55FF83}"/>
              </a:ext>
            </a:extLst>
          </p:cNvPr>
          <p:cNvSpPr>
            <a:spLocks noGrp="1"/>
          </p:cNvSpPr>
          <p:nvPr>
            <p:ph type="dt" sz="half" idx="10"/>
          </p:nvPr>
        </p:nvSpPr>
        <p:spPr/>
        <p:txBody>
          <a:bodyPr/>
          <a:lstStyle/>
          <a:p>
            <a:fld id="{C7B4C27A-DDCC-0E44-B9C2-8AA3ACC07563}" type="datetimeFigureOut">
              <a:rPr lang="en-US" smtClean="0"/>
              <a:t>4/20/2021</a:t>
            </a:fld>
            <a:endParaRPr lang="en-US"/>
          </a:p>
        </p:txBody>
      </p:sp>
      <p:sp>
        <p:nvSpPr>
          <p:cNvPr id="8" name="Footer Placeholder 7">
            <a:extLst>
              <a:ext uri="{FF2B5EF4-FFF2-40B4-BE49-F238E27FC236}">
                <a16:creationId xmlns:a16="http://schemas.microsoft.com/office/drawing/2014/main" id="{2E2B1A6F-8F76-4D60-BE9B-E426D4C2D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749E06-E3FF-4AF4-B9A5-71A7B01EA8BD}"/>
              </a:ext>
            </a:extLst>
          </p:cNvPr>
          <p:cNvSpPr>
            <a:spLocks noGrp="1"/>
          </p:cNvSpPr>
          <p:nvPr>
            <p:ph type="sldNum" sz="quarter" idx="12"/>
          </p:nvPr>
        </p:nvSpPr>
        <p:spPr/>
        <p:txBody>
          <a:bodyPr/>
          <a:lstStyle/>
          <a:p>
            <a:fld id="{E50BE56E-9CCA-4F40-921F-CCDEC3C16BBA}" type="slidenum">
              <a:rPr lang="en-US" smtClean="0"/>
              <a:t>‹#›</a:t>
            </a:fld>
            <a:endParaRPr lang="en-US"/>
          </a:p>
        </p:txBody>
      </p:sp>
    </p:spTree>
    <p:extLst>
      <p:ext uri="{BB962C8B-B14F-4D97-AF65-F5344CB8AC3E}">
        <p14:creationId xmlns:p14="http://schemas.microsoft.com/office/powerpoint/2010/main" val="319757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B7D1-2D56-496E-9944-28F1B5B5DE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2C41C2-9F5A-4961-BEDB-C57FA8E3F114}"/>
              </a:ext>
            </a:extLst>
          </p:cNvPr>
          <p:cNvSpPr>
            <a:spLocks noGrp="1"/>
          </p:cNvSpPr>
          <p:nvPr>
            <p:ph type="dt" sz="half" idx="10"/>
          </p:nvPr>
        </p:nvSpPr>
        <p:spPr/>
        <p:txBody>
          <a:bodyPr/>
          <a:lstStyle/>
          <a:p>
            <a:fld id="{C7B4C27A-DDCC-0E44-B9C2-8AA3ACC07563}" type="datetimeFigureOut">
              <a:rPr lang="en-US" smtClean="0"/>
              <a:t>4/20/2021</a:t>
            </a:fld>
            <a:endParaRPr lang="en-US"/>
          </a:p>
        </p:txBody>
      </p:sp>
      <p:sp>
        <p:nvSpPr>
          <p:cNvPr id="4" name="Footer Placeholder 3">
            <a:extLst>
              <a:ext uri="{FF2B5EF4-FFF2-40B4-BE49-F238E27FC236}">
                <a16:creationId xmlns:a16="http://schemas.microsoft.com/office/drawing/2014/main" id="{434D33AD-7C5C-4D47-B93A-1F1EC61340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B98095-9FE7-470E-B215-2680DE21E89A}"/>
              </a:ext>
            </a:extLst>
          </p:cNvPr>
          <p:cNvSpPr>
            <a:spLocks noGrp="1"/>
          </p:cNvSpPr>
          <p:nvPr>
            <p:ph type="sldNum" sz="quarter" idx="12"/>
          </p:nvPr>
        </p:nvSpPr>
        <p:spPr/>
        <p:txBody>
          <a:bodyPr/>
          <a:lstStyle/>
          <a:p>
            <a:fld id="{E50BE56E-9CCA-4F40-921F-CCDEC3C16BBA}" type="slidenum">
              <a:rPr lang="en-US" smtClean="0"/>
              <a:t>‹#›</a:t>
            </a:fld>
            <a:endParaRPr lang="en-US"/>
          </a:p>
        </p:txBody>
      </p:sp>
    </p:spTree>
    <p:extLst>
      <p:ext uri="{BB962C8B-B14F-4D97-AF65-F5344CB8AC3E}">
        <p14:creationId xmlns:p14="http://schemas.microsoft.com/office/powerpoint/2010/main" val="13095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7439C-1DD8-4E13-A1DF-D94CF19038A8}"/>
              </a:ext>
            </a:extLst>
          </p:cNvPr>
          <p:cNvSpPr>
            <a:spLocks noGrp="1"/>
          </p:cNvSpPr>
          <p:nvPr>
            <p:ph type="dt" sz="half" idx="10"/>
          </p:nvPr>
        </p:nvSpPr>
        <p:spPr/>
        <p:txBody>
          <a:bodyPr/>
          <a:lstStyle/>
          <a:p>
            <a:fld id="{C7B4C27A-DDCC-0E44-B9C2-8AA3ACC07563}" type="datetimeFigureOut">
              <a:rPr lang="en-US" smtClean="0"/>
              <a:t>4/20/2021</a:t>
            </a:fld>
            <a:endParaRPr lang="en-US"/>
          </a:p>
        </p:txBody>
      </p:sp>
      <p:sp>
        <p:nvSpPr>
          <p:cNvPr id="3" name="Footer Placeholder 2">
            <a:extLst>
              <a:ext uri="{FF2B5EF4-FFF2-40B4-BE49-F238E27FC236}">
                <a16:creationId xmlns:a16="http://schemas.microsoft.com/office/drawing/2014/main" id="{87E5F611-05C0-4486-BD3D-E7CE09BF74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B45AE8-84BE-432E-BAEA-9D66BE6DF8BC}"/>
              </a:ext>
            </a:extLst>
          </p:cNvPr>
          <p:cNvSpPr>
            <a:spLocks noGrp="1"/>
          </p:cNvSpPr>
          <p:nvPr>
            <p:ph type="sldNum" sz="quarter" idx="12"/>
          </p:nvPr>
        </p:nvSpPr>
        <p:spPr/>
        <p:txBody>
          <a:bodyPr/>
          <a:lstStyle/>
          <a:p>
            <a:fld id="{E50BE56E-9CCA-4F40-921F-CCDEC3C16BBA}" type="slidenum">
              <a:rPr lang="en-US" smtClean="0"/>
              <a:t>‹#›</a:t>
            </a:fld>
            <a:endParaRPr lang="en-US"/>
          </a:p>
        </p:txBody>
      </p:sp>
    </p:spTree>
    <p:extLst>
      <p:ext uri="{BB962C8B-B14F-4D97-AF65-F5344CB8AC3E}">
        <p14:creationId xmlns:p14="http://schemas.microsoft.com/office/powerpoint/2010/main" val="234470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3E4C-854E-468F-B956-3D88F49BDBE0}"/>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C42695EF-8673-425F-A9AD-D7F762C514D7}"/>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99C87C-FD46-46C0-BC24-03137151E484}"/>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ECEE13C5-3429-454E-BE41-5A2851DA7378}"/>
              </a:ext>
            </a:extLst>
          </p:cNvPr>
          <p:cNvSpPr>
            <a:spLocks noGrp="1"/>
          </p:cNvSpPr>
          <p:nvPr>
            <p:ph type="dt" sz="half" idx="10"/>
          </p:nvPr>
        </p:nvSpPr>
        <p:spPr/>
        <p:txBody>
          <a:bodyPr/>
          <a:lstStyle/>
          <a:p>
            <a:fld id="{C7B4C27A-DDCC-0E44-B9C2-8AA3ACC07563}" type="datetimeFigureOut">
              <a:rPr lang="en-US" smtClean="0"/>
              <a:t>4/20/2021</a:t>
            </a:fld>
            <a:endParaRPr lang="en-US"/>
          </a:p>
        </p:txBody>
      </p:sp>
      <p:sp>
        <p:nvSpPr>
          <p:cNvPr id="6" name="Footer Placeholder 5">
            <a:extLst>
              <a:ext uri="{FF2B5EF4-FFF2-40B4-BE49-F238E27FC236}">
                <a16:creationId xmlns:a16="http://schemas.microsoft.com/office/drawing/2014/main" id="{AB7D729A-94D2-45AA-87E4-23212B0214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ADA099-A62C-4500-9BDF-37658F9BC000}"/>
              </a:ext>
            </a:extLst>
          </p:cNvPr>
          <p:cNvSpPr>
            <a:spLocks noGrp="1"/>
          </p:cNvSpPr>
          <p:nvPr>
            <p:ph type="sldNum" sz="quarter" idx="12"/>
          </p:nvPr>
        </p:nvSpPr>
        <p:spPr/>
        <p:txBody>
          <a:bodyPr/>
          <a:lstStyle/>
          <a:p>
            <a:fld id="{E50BE56E-9CCA-4F40-921F-CCDEC3C16BBA}" type="slidenum">
              <a:rPr lang="en-US" smtClean="0"/>
              <a:t>‹#›</a:t>
            </a:fld>
            <a:endParaRPr lang="en-US"/>
          </a:p>
        </p:txBody>
      </p:sp>
    </p:spTree>
    <p:extLst>
      <p:ext uri="{BB962C8B-B14F-4D97-AF65-F5344CB8AC3E}">
        <p14:creationId xmlns:p14="http://schemas.microsoft.com/office/powerpoint/2010/main" val="60690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E074-2C7F-4EE3-9536-5A59DBAA1275}"/>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E17A0BDC-4E55-4269-84DC-7D7832BF35EA}"/>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4B8BEA84-D1AC-435E-9C9D-F3DEFA01C15C}"/>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FA31EBCA-0ACD-4F5A-BC4E-838DB7132ECB}"/>
              </a:ext>
            </a:extLst>
          </p:cNvPr>
          <p:cNvSpPr>
            <a:spLocks noGrp="1"/>
          </p:cNvSpPr>
          <p:nvPr>
            <p:ph type="dt" sz="half" idx="10"/>
          </p:nvPr>
        </p:nvSpPr>
        <p:spPr/>
        <p:txBody>
          <a:bodyPr/>
          <a:lstStyle/>
          <a:p>
            <a:fld id="{C7B4C27A-DDCC-0E44-B9C2-8AA3ACC07563}" type="datetimeFigureOut">
              <a:rPr lang="en-US" smtClean="0"/>
              <a:t>4/20/2021</a:t>
            </a:fld>
            <a:endParaRPr lang="en-US"/>
          </a:p>
        </p:txBody>
      </p:sp>
      <p:sp>
        <p:nvSpPr>
          <p:cNvPr id="6" name="Footer Placeholder 5">
            <a:extLst>
              <a:ext uri="{FF2B5EF4-FFF2-40B4-BE49-F238E27FC236}">
                <a16:creationId xmlns:a16="http://schemas.microsoft.com/office/drawing/2014/main" id="{6E9C71C5-BACA-4BC6-ACAE-A4EBE67BF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55F31-EBC3-49BE-A999-7CE6DA93C2E8}"/>
              </a:ext>
            </a:extLst>
          </p:cNvPr>
          <p:cNvSpPr>
            <a:spLocks noGrp="1"/>
          </p:cNvSpPr>
          <p:nvPr>
            <p:ph type="sldNum" sz="quarter" idx="12"/>
          </p:nvPr>
        </p:nvSpPr>
        <p:spPr/>
        <p:txBody>
          <a:bodyPr/>
          <a:lstStyle/>
          <a:p>
            <a:fld id="{E50BE56E-9CCA-4F40-921F-CCDEC3C16BBA}" type="slidenum">
              <a:rPr lang="en-US" smtClean="0"/>
              <a:t>‹#›</a:t>
            </a:fld>
            <a:endParaRPr lang="en-US"/>
          </a:p>
        </p:txBody>
      </p:sp>
    </p:spTree>
    <p:extLst>
      <p:ext uri="{BB962C8B-B14F-4D97-AF65-F5344CB8AC3E}">
        <p14:creationId xmlns:p14="http://schemas.microsoft.com/office/powerpoint/2010/main" val="321736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83131-F4EB-4F4C-BD1A-95E42783BFA6}"/>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BDB790-749D-4BA7-97E6-F6D0CBEAB6CB}"/>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5E5F9-CBE5-4BD5-AACC-74CDF0D81C47}"/>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B61BEF0D-F0BB-DE4B-95CE-6DB70DBA9567}" type="datetimeFigureOut">
              <a:rPr lang="en-US" smtClean="0"/>
              <a:pPr/>
              <a:t>4/20/2021</a:t>
            </a:fld>
            <a:endParaRPr lang="en-US" dirty="0"/>
          </a:p>
        </p:txBody>
      </p:sp>
      <p:sp>
        <p:nvSpPr>
          <p:cNvPr id="5" name="Footer Placeholder 4">
            <a:extLst>
              <a:ext uri="{FF2B5EF4-FFF2-40B4-BE49-F238E27FC236}">
                <a16:creationId xmlns:a16="http://schemas.microsoft.com/office/drawing/2014/main" id="{8A58FEB6-FF0D-4C78-8899-6291E37537FB}"/>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8484668-D55D-480B-B431-FDD831882872}"/>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D57F1E4F-1CFF-5643-939E-217C01CDF565}" type="slidenum">
              <a:rPr lang="en-US" smtClean="0"/>
              <a:pPr/>
              <a:t>‹#›</a:t>
            </a:fld>
            <a:endParaRPr lang="en-US" dirty="0"/>
          </a:p>
        </p:txBody>
      </p:sp>
      <p:pic>
        <p:nvPicPr>
          <p:cNvPr id="7" name="Picture 6" descr="150301_HOS_posters_LOGO_11x8.5_ppt_template_ALL.jpg">
            <a:extLst>
              <a:ext uri="{FF2B5EF4-FFF2-40B4-BE49-F238E27FC236}">
                <a16:creationId xmlns:a16="http://schemas.microsoft.com/office/drawing/2014/main" id="{0B07296D-0162-484B-99EE-9D27FA2566A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949697" y="6629401"/>
            <a:ext cx="4108704" cy="1143000"/>
          </a:xfrm>
          <a:prstGeom prst="rect">
            <a:avLst/>
          </a:prstGeom>
        </p:spPr>
      </p:pic>
      <p:pic>
        <p:nvPicPr>
          <p:cNvPr id="8" name="Picture 7" descr="150301_HOS_posters_TAGLINE_11x8.5_ppt_template_ALL.jpg">
            <a:extLst>
              <a:ext uri="{FF2B5EF4-FFF2-40B4-BE49-F238E27FC236}">
                <a16:creationId xmlns:a16="http://schemas.microsoft.com/office/drawing/2014/main" id="{C2E679EF-3E24-4D7B-BA52-2639EB8914E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6605016"/>
            <a:ext cx="1438656" cy="1167384"/>
          </a:xfrm>
          <a:prstGeom prst="rect">
            <a:avLst/>
          </a:prstGeom>
        </p:spPr>
      </p:pic>
    </p:spTree>
    <p:extLst>
      <p:ext uri="{BB962C8B-B14F-4D97-AF65-F5344CB8AC3E}">
        <p14:creationId xmlns:p14="http://schemas.microsoft.com/office/powerpoint/2010/main" val="288374925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662" r:id="rId13"/>
    <p:sldLayoutId id="2147483663" r:id="rId14"/>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splash.com/photos/h-nE8fy-vMQ"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photos/o6nOYJqEYRI"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unsplash.com/photos/lFNucqUzPC4" TargetMode="External"/><Relationship Id="rId5" Type="http://schemas.openxmlformats.org/officeDocument/2006/relationships/image" Target="../media/image6.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hyperlink" Target="https://www.un.org/en/actnow" TargetMode="External"/><Relationship Id="rId13"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hyperlink" Target="https://green.harvard.edu/campaign/april-earth-day-events" TargetMode="External"/><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urldefense.proofpoint.com/v2/url?u=https-3A__harvard.az1.qualtrics.com_jfe_form_SV-5F7857ckakFmxuv3M&amp;d=DwMFAg&amp;c=WO-RGvefibhHBZq3fL85hQ&amp;r=eCnTqffydLm3qDjN_IcmZmqNeMwLmUg2ogtbAmafqIA&amp;m=0NKge42-dBIHBczt5EmbvIndZXp-nUvghwgPTTa3XkQ&amp;s=AhgC19C_SwwaBQvtF867z8dE8xshnHrfDkdOanq8_1o&amp;e="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s://green.harvard.edu/events" TargetMode="External"/><Relationship Id="rId4" Type="http://schemas.openxmlformats.org/officeDocument/2006/relationships/image" Target="../media/image1.jpg"/><Relationship Id="rId9" Type="http://schemas.openxmlformats.org/officeDocument/2006/relationships/hyperlink" Target="https://www.earthday.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8" Type="http://schemas.openxmlformats.org/officeDocument/2006/relationships/hyperlink" Target="https://green.harvard.edu/events" TargetMode="External"/><Relationship Id="rId3" Type="http://schemas.openxmlformats.org/officeDocument/2006/relationships/image" Target="../media/image2.jpg"/><Relationship Id="rId7" Type="http://schemas.openxmlformats.org/officeDocument/2006/relationships/hyperlink" Target="https://www.surveymonkey.com/r/P3KFCRH"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bit.ly/harvardpledge" TargetMode="External"/><Relationship Id="rId5" Type="http://schemas.openxmlformats.org/officeDocument/2006/relationships/image" Target="../media/image6.png"/><Relationship Id="rId4" Type="http://schemas.openxmlformats.org/officeDocument/2006/relationships/image" Target="../media/image1.jp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g"/><Relationship Id="rId7" Type="http://schemas.openxmlformats.org/officeDocument/2006/relationships/hyperlink" Target="https://unsplash.com/photos/CgyrwbE6Hm4"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drive.google.com/drive/folders/1rB94bGhtbpMo79zLvvKS8l3vQlZoNCtH" TargetMode="External"/><Relationship Id="rId5" Type="http://schemas.openxmlformats.org/officeDocument/2006/relationships/image" Target="../media/image6.png"/><Relationship Id="rId4" Type="http://schemas.openxmlformats.org/officeDocument/2006/relationships/image" Target="../media/image1.jp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unsplash.com/photos/S3gNA0HQZo8" TargetMode="External"/><Relationship Id="rId5" Type="http://schemas.openxmlformats.org/officeDocument/2006/relationships/image" Target="../media/image6.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6.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flection of trees and sky on clear ball">
            <a:hlinkClick r:id="rId3"/>
            <a:extLst>
              <a:ext uri="{FF2B5EF4-FFF2-40B4-BE49-F238E27FC236}">
                <a16:creationId xmlns:a16="http://schemas.microsoft.com/office/drawing/2014/main" id="{11969B57-1A8A-481E-9E88-0FAF31F84F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 t="28501" r="-41" b="5427"/>
          <a:stretch/>
        </p:blipFill>
        <p:spPr bwMode="auto">
          <a:xfrm>
            <a:off x="283579" y="306422"/>
            <a:ext cx="9491242" cy="42669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9667" y="6518938"/>
            <a:ext cx="1247032" cy="1247032"/>
          </a:xfrm>
          <a:prstGeom prst="rect">
            <a:avLst/>
          </a:prstGeom>
        </p:spPr>
      </p:pic>
      <p:sp>
        <p:nvSpPr>
          <p:cNvPr id="3" name="Rectangle 2">
            <a:extLst>
              <a:ext uri="{FF2B5EF4-FFF2-40B4-BE49-F238E27FC236}">
                <a16:creationId xmlns:a16="http://schemas.microsoft.com/office/drawing/2014/main" id="{D932597B-817F-4832-BD8E-2077ABD63321}"/>
              </a:ext>
            </a:extLst>
          </p:cNvPr>
          <p:cNvSpPr/>
          <p:nvPr/>
        </p:nvSpPr>
        <p:spPr>
          <a:xfrm>
            <a:off x="2409206" y="5007560"/>
            <a:ext cx="5239988" cy="1077218"/>
          </a:xfrm>
          <a:prstGeom prst="rect">
            <a:avLst/>
          </a:prstGeom>
        </p:spPr>
        <p:txBody>
          <a:bodyPr wrap="square">
            <a:spAutoFit/>
          </a:bodyPr>
          <a:lstStyle/>
          <a:p>
            <a:pPr algn="ctr"/>
            <a:r>
              <a:rPr lang="en-US" sz="3200" b="1" dirty="0">
                <a:solidFill>
                  <a:schemeClr val="bg1"/>
                </a:solidFill>
              </a:rPr>
              <a:t>Monthly Green Team Meeting</a:t>
            </a:r>
          </a:p>
          <a:p>
            <a:pPr algn="ctr"/>
            <a:r>
              <a:rPr lang="en-US" sz="3200" dirty="0">
                <a:solidFill>
                  <a:schemeClr val="bg1"/>
                </a:solidFill>
              </a:rPr>
              <a:t>Thursday, April 15, 2021</a:t>
            </a:r>
            <a:endParaRPr lang="en-US" sz="2000" dirty="0">
              <a:solidFill>
                <a:schemeClr val="bg1"/>
              </a:solidFill>
            </a:endParaRPr>
          </a:p>
        </p:txBody>
      </p:sp>
    </p:spTree>
    <p:extLst>
      <p:ext uri="{BB962C8B-B14F-4D97-AF65-F5344CB8AC3E}">
        <p14:creationId xmlns:p14="http://schemas.microsoft.com/office/powerpoint/2010/main" val="334982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5F69D-C84F-4931-8398-7CE13CA5760B}"/>
              </a:ext>
            </a:extLst>
          </p:cNvPr>
          <p:cNvSpPr/>
          <p:nvPr/>
        </p:nvSpPr>
        <p:spPr>
          <a:xfrm>
            <a:off x="317633" y="356461"/>
            <a:ext cx="5597312" cy="5095899"/>
          </a:xfrm>
          <a:prstGeom prst="rect">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274288" tIns="228574" rIns="274288" bIns="22857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999"/>
              </a:lnSpc>
              <a:spcAft>
                <a:spcPts val="599"/>
              </a:spcAft>
            </a:pPr>
            <a:r>
              <a:rPr lang="en-US" sz="3200" b="1" cap="all" dirty="0">
                <a:solidFill>
                  <a:srgbClr val="C00000"/>
                </a:solidFill>
              </a:rPr>
              <a:t>agenda</a:t>
            </a:r>
            <a:endParaRPr lang="en-US" sz="3200" b="1" cap="all" dirty="0">
              <a:solidFill>
                <a:schemeClr val="tx1"/>
              </a:solidFill>
            </a:endParaRPr>
          </a:p>
          <a:p>
            <a:pPr>
              <a:lnSpc>
                <a:spcPct val="150000"/>
              </a:lnSpc>
            </a:pPr>
            <a:r>
              <a:rPr lang="en-US" sz="2800" b="1" dirty="0">
                <a:solidFill>
                  <a:schemeClr val="tx1"/>
                </a:solidFill>
              </a:rPr>
              <a:t>Intros &amp; Announcements</a:t>
            </a:r>
          </a:p>
          <a:p>
            <a:pPr>
              <a:lnSpc>
                <a:spcPct val="150000"/>
              </a:lnSpc>
            </a:pPr>
            <a:r>
              <a:rPr lang="en-US" sz="2800" b="1" dirty="0">
                <a:solidFill>
                  <a:schemeClr val="tx1"/>
                </a:solidFill>
              </a:rPr>
              <a:t>Debrief:</a:t>
            </a:r>
            <a:r>
              <a:rPr lang="en-US" sz="2800" dirty="0">
                <a:solidFill>
                  <a:schemeClr val="tx1"/>
                </a:solidFill>
              </a:rPr>
              <a:t> Sustainability Fellow David </a:t>
            </a:r>
            <a:r>
              <a:rPr lang="en-US" sz="2800" dirty="0" err="1">
                <a:solidFill>
                  <a:schemeClr val="tx1"/>
                </a:solidFill>
              </a:rPr>
              <a:t>Liebmann’s</a:t>
            </a:r>
            <a:r>
              <a:rPr lang="en-US" sz="2800" dirty="0">
                <a:solidFill>
                  <a:schemeClr val="tx1"/>
                </a:solidFill>
              </a:rPr>
              <a:t> presentation</a:t>
            </a:r>
          </a:p>
          <a:p>
            <a:pPr>
              <a:lnSpc>
                <a:spcPct val="150000"/>
              </a:lnSpc>
            </a:pPr>
            <a:r>
              <a:rPr lang="en-US" sz="2800" b="1" dirty="0">
                <a:solidFill>
                  <a:schemeClr val="tx1"/>
                </a:solidFill>
              </a:rPr>
              <a:t>Up Next: </a:t>
            </a:r>
            <a:r>
              <a:rPr lang="en-US" sz="2800" dirty="0">
                <a:solidFill>
                  <a:schemeClr val="tx1"/>
                </a:solidFill>
              </a:rPr>
              <a:t>Harvard Sustainability Pledge 2021 for Earth Day</a:t>
            </a:r>
          </a:p>
          <a:p>
            <a:pPr>
              <a:lnSpc>
                <a:spcPct val="150000"/>
              </a:lnSpc>
            </a:pPr>
            <a:r>
              <a:rPr lang="en-US" sz="2800" b="1" dirty="0">
                <a:solidFill>
                  <a:schemeClr val="tx1"/>
                </a:solidFill>
              </a:rPr>
              <a:t>Discussion: </a:t>
            </a:r>
            <a:r>
              <a:rPr lang="en-US" sz="2800" dirty="0">
                <a:solidFill>
                  <a:schemeClr val="tx1"/>
                </a:solidFill>
              </a:rPr>
              <a:t>What’s next for the Green Team?</a:t>
            </a:r>
          </a:p>
        </p:txBody>
      </p:sp>
      <p:pic>
        <p:nvPicPr>
          <p:cNvPr id="1026" name="Picture 2" descr="white and yellow daffodil flowers emerging through the snow during daytime">
            <a:hlinkClick r:id="rId3"/>
            <a:extLst>
              <a:ext uri="{FF2B5EF4-FFF2-40B4-BE49-F238E27FC236}">
                <a16:creationId xmlns:a16="http://schemas.microsoft.com/office/drawing/2014/main" id="{CAC6CE9A-B748-471C-BCD7-932B694FA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081" y="163285"/>
            <a:ext cx="4125686" cy="618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2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301_HOS_posters_TAGLINE_11x8.5_ppt_template_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05016"/>
            <a:ext cx="1438656" cy="1167384"/>
          </a:xfrm>
          <a:prstGeom prst="rect">
            <a:avLst/>
          </a:prstGeom>
        </p:spPr>
      </p:pic>
      <p:pic>
        <p:nvPicPr>
          <p:cNvPr id="4" name="Picture 3" descr="150301_HOS_posters_LOGO_11x8.5_ppt_template_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97" y="6629401"/>
            <a:ext cx="4108704" cy="1143000"/>
          </a:xfrm>
          <a:prstGeom prst="rect">
            <a:avLst/>
          </a:prstGeom>
        </p:spPr>
      </p:pic>
      <p:sp>
        <p:nvSpPr>
          <p:cNvPr id="12" name="Rectangle 11"/>
          <p:cNvSpPr/>
          <p:nvPr/>
        </p:nvSpPr>
        <p:spPr>
          <a:xfrm>
            <a:off x="370172" y="568700"/>
            <a:ext cx="4480260" cy="3465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74288" tIns="228574" rIns="274288" bIns="22857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999"/>
              </a:lnSpc>
              <a:spcAft>
                <a:spcPts val="599"/>
              </a:spcAft>
            </a:pPr>
            <a:r>
              <a:rPr lang="en-US" sz="3200" b="1" cap="all" dirty="0">
                <a:solidFill>
                  <a:srgbClr val="C00000"/>
                </a:solidFill>
              </a:rPr>
              <a:t>Intro</a:t>
            </a:r>
          </a:p>
          <a:p>
            <a:pPr>
              <a:lnSpc>
                <a:spcPts val="2999"/>
              </a:lnSpc>
              <a:spcAft>
                <a:spcPts val="599"/>
              </a:spcAft>
            </a:pPr>
            <a:r>
              <a:rPr lang="en-US" sz="2800" dirty="0">
                <a:solidFill>
                  <a:schemeClr val="tx1"/>
                </a:solidFill>
              </a:rPr>
              <a:t>What is your name and what do you do here at HGSE?</a:t>
            </a:r>
          </a:p>
          <a:p>
            <a:pPr>
              <a:lnSpc>
                <a:spcPts val="2999"/>
              </a:lnSpc>
              <a:spcAft>
                <a:spcPts val="599"/>
              </a:spcAft>
            </a:pPr>
            <a:endParaRPr lang="en-US" sz="2800" dirty="0">
              <a:solidFill>
                <a:schemeClr val="tx1"/>
              </a:solidFill>
            </a:endParaRPr>
          </a:p>
          <a:p>
            <a:pPr>
              <a:lnSpc>
                <a:spcPts val="2999"/>
              </a:lnSpc>
              <a:spcAft>
                <a:spcPts val="599"/>
              </a:spcAft>
            </a:pPr>
            <a:r>
              <a:rPr lang="en-US" sz="2800" dirty="0">
                <a:solidFill>
                  <a:schemeClr val="tx1"/>
                </a:solidFill>
              </a:rPr>
              <a:t>How long have you been involved with the HGSE Green Team?</a:t>
            </a:r>
          </a:p>
        </p:txBody>
      </p:sp>
      <p:pic>
        <p:nvPicPr>
          <p:cNvPr id="6" name="Picture 5">
            <a:extLst>
              <a:ext uri="{FF2B5EF4-FFF2-40B4-BE49-F238E27FC236}">
                <a16:creationId xmlns:a16="http://schemas.microsoft.com/office/drawing/2014/main" id="{95F71370-C120-41CC-AE0E-E25E5CEAD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18" y="6633556"/>
            <a:ext cx="1138844" cy="1138844"/>
          </a:xfrm>
          <a:prstGeom prst="rect">
            <a:avLst/>
          </a:prstGeom>
          <a:solidFill>
            <a:schemeClr val="bg1"/>
          </a:solidFill>
        </p:spPr>
      </p:pic>
      <p:pic>
        <p:nvPicPr>
          <p:cNvPr id="2050" name="Picture 2" descr="Reusable white and red plastic mug with the words &quot;Hello. My name is&quot; written on it.">
            <a:hlinkClick r:id="rId6"/>
            <a:extLst>
              <a:ext uri="{FF2B5EF4-FFF2-40B4-BE49-F238E27FC236}">
                <a16:creationId xmlns:a16="http://schemas.microsoft.com/office/drawing/2014/main" id="{B8D1B603-6D49-4D6D-AD01-ABB057A490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0432" y="62514"/>
            <a:ext cx="4896050" cy="734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13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301_HOS_posters_TAGLINE_11x8.5_ppt_template_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05016"/>
            <a:ext cx="1438656" cy="1167384"/>
          </a:xfrm>
          <a:prstGeom prst="rect">
            <a:avLst/>
          </a:prstGeom>
        </p:spPr>
      </p:pic>
      <p:pic>
        <p:nvPicPr>
          <p:cNvPr id="4" name="Picture 3" descr="150301_HOS_posters_LOGO_11x8.5_ppt_template_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97" y="6629401"/>
            <a:ext cx="4108704" cy="1143000"/>
          </a:xfrm>
          <a:prstGeom prst="rect">
            <a:avLst/>
          </a:prstGeom>
        </p:spPr>
      </p:pic>
      <p:sp>
        <p:nvSpPr>
          <p:cNvPr id="12" name="Rectangle 11"/>
          <p:cNvSpPr/>
          <p:nvPr/>
        </p:nvSpPr>
        <p:spPr>
          <a:xfrm>
            <a:off x="0" y="236742"/>
            <a:ext cx="8794863" cy="11673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74288" tIns="228574" rIns="274288" bIns="22857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999"/>
              </a:lnSpc>
              <a:spcAft>
                <a:spcPts val="599"/>
              </a:spcAft>
            </a:pPr>
            <a:r>
              <a:rPr lang="en-US" sz="3200" b="1" cap="all" dirty="0">
                <a:solidFill>
                  <a:srgbClr val="C00000"/>
                </a:solidFill>
              </a:rPr>
              <a:t>Announcements + Updates</a:t>
            </a:r>
            <a:endParaRPr lang="en-US" sz="3200" b="1" cap="all" dirty="0">
              <a:solidFill>
                <a:schemeClr val="tx1"/>
              </a:solidFill>
            </a:endParaRPr>
          </a:p>
        </p:txBody>
      </p:sp>
      <p:pic>
        <p:nvPicPr>
          <p:cNvPr id="6" name="Picture 5">
            <a:extLst>
              <a:ext uri="{FF2B5EF4-FFF2-40B4-BE49-F238E27FC236}">
                <a16:creationId xmlns:a16="http://schemas.microsoft.com/office/drawing/2014/main" id="{95F71370-C120-41CC-AE0E-E25E5CEAD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18" y="6633556"/>
            <a:ext cx="1138844" cy="1138844"/>
          </a:xfrm>
          <a:prstGeom prst="rect">
            <a:avLst/>
          </a:prstGeom>
          <a:solidFill>
            <a:schemeClr val="bg1"/>
          </a:solidFill>
        </p:spPr>
      </p:pic>
      <p:sp>
        <p:nvSpPr>
          <p:cNvPr id="2" name="Rectangle 1">
            <a:extLst>
              <a:ext uri="{FF2B5EF4-FFF2-40B4-BE49-F238E27FC236}">
                <a16:creationId xmlns:a16="http://schemas.microsoft.com/office/drawing/2014/main" id="{798F64AF-5ECC-497A-8A7B-A1C439E67243}"/>
              </a:ext>
            </a:extLst>
          </p:cNvPr>
          <p:cNvSpPr/>
          <p:nvPr/>
        </p:nvSpPr>
        <p:spPr>
          <a:xfrm>
            <a:off x="504967" y="1201239"/>
            <a:ext cx="9048466" cy="3688061"/>
          </a:xfrm>
          <a:prstGeom prst="rect">
            <a:avLst/>
          </a:prstGeom>
        </p:spPr>
        <p:txBody>
          <a:bodyPr wrap="square">
            <a:spAutoFit/>
          </a:bodyPr>
          <a:lstStyle/>
          <a:p>
            <a:r>
              <a:rPr lang="en-US" sz="2800" b="1" dirty="0"/>
              <a:t>Clean (or dust off) your bike – Wednesday, April 21, 12pm EST, RSVP </a:t>
            </a:r>
            <a:r>
              <a:rPr lang="en-US" sz="2800" b="1" u="sng" dirty="0">
                <a:hlinkClick r:id="rId6"/>
              </a:rPr>
              <a:t>here</a:t>
            </a:r>
            <a:endParaRPr lang="en-US" sz="2800" dirty="0"/>
          </a:p>
          <a:p>
            <a:endParaRPr lang="en-US" sz="2800" dirty="0"/>
          </a:p>
          <a:p>
            <a:r>
              <a:rPr lang="en-US" sz="2800" b="1" dirty="0"/>
              <a:t>Earth Day! Thursday, April 22</a:t>
            </a:r>
          </a:p>
          <a:p>
            <a:r>
              <a:rPr lang="en-US" sz="2800" dirty="0">
                <a:hlinkClick r:id="rId7"/>
              </a:rPr>
              <a:t>green.harvard.edu/campaign/</a:t>
            </a:r>
            <a:r>
              <a:rPr lang="en-US" sz="2800" dirty="0" err="1">
                <a:hlinkClick r:id="rId7"/>
              </a:rPr>
              <a:t>april</a:t>
            </a:r>
            <a:r>
              <a:rPr lang="en-US" sz="2800" dirty="0">
                <a:hlinkClick r:id="rId7"/>
              </a:rPr>
              <a:t>-earth-day-events </a:t>
            </a:r>
            <a:endParaRPr lang="en-US" sz="2800" dirty="0"/>
          </a:p>
          <a:p>
            <a:r>
              <a:rPr lang="en-US" sz="2800" dirty="0">
                <a:hlinkClick r:id="rId8"/>
              </a:rPr>
              <a:t>https://www.un.org/en/actnow</a:t>
            </a:r>
            <a:endParaRPr lang="en-US" sz="2800" dirty="0"/>
          </a:p>
          <a:p>
            <a:r>
              <a:rPr lang="en-US" sz="2800" u="sng" dirty="0">
                <a:hlinkClick r:id="rId9"/>
              </a:rPr>
              <a:t>https://www.earthday.org/</a:t>
            </a:r>
            <a:endParaRPr lang="en-US" sz="2800" dirty="0"/>
          </a:p>
          <a:p>
            <a:pPr marL="509352" lvl="1" algn="ctr">
              <a:lnSpc>
                <a:spcPct val="150000"/>
              </a:lnSpc>
            </a:pPr>
            <a:endParaRPr lang="en-US" sz="2800" b="1" dirty="0">
              <a:solidFill>
                <a:schemeClr val="bg1"/>
              </a:solidFill>
              <a:hlinkClick r:id="rId10">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2D99A992-9C66-4118-BDD2-30F41C7341F1}"/>
              </a:ext>
            </a:extLst>
          </p:cNvPr>
          <p:cNvPicPr>
            <a:picLocks noChangeAspect="1"/>
          </p:cNvPicPr>
          <p:nvPr/>
        </p:nvPicPr>
        <p:blipFill>
          <a:blip r:embed="rId11"/>
          <a:stretch>
            <a:fillRect/>
          </a:stretch>
        </p:blipFill>
        <p:spPr>
          <a:xfrm>
            <a:off x="121737" y="5353968"/>
            <a:ext cx="4952028" cy="2418432"/>
          </a:xfrm>
          <a:prstGeom prst="rect">
            <a:avLst/>
          </a:prstGeom>
        </p:spPr>
      </p:pic>
      <p:pic>
        <p:nvPicPr>
          <p:cNvPr id="7" name="Picture 6">
            <a:extLst>
              <a:ext uri="{FF2B5EF4-FFF2-40B4-BE49-F238E27FC236}">
                <a16:creationId xmlns:a16="http://schemas.microsoft.com/office/drawing/2014/main" id="{F1E1183F-227E-44E1-B6E8-BA8A809BE00C}"/>
              </a:ext>
            </a:extLst>
          </p:cNvPr>
          <p:cNvPicPr>
            <a:picLocks noChangeAspect="1"/>
          </p:cNvPicPr>
          <p:nvPr/>
        </p:nvPicPr>
        <p:blipFill>
          <a:blip r:embed="rId12"/>
          <a:stretch>
            <a:fillRect/>
          </a:stretch>
        </p:blipFill>
        <p:spPr>
          <a:xfrm>
            <a:off x="5236388" y="3339214"/>
            <a:ext cx="4637881" cy="4196444"/>
          </a:xfrm>
          <a:prstGeom prst="rect">
            <a:avLst/>
          </a:prstGeom>
        </p:spPr>
      </p:pic>
      <p:pic>
        <p:nvPicPr>
          <p:cNvPr id="9" name="Picture 8">
            <a:extLst>
              <a:ext uri="{FF2B5EF4-FFF2-40B4-BE49-F238E27FC236}">
                <a16:creationId xmlns:a16="http://schemas.microsoft.com/office/drawing/2014/main" id="{D3A6727C-6C55-4DD7-BE43-8C62CEA239B7}"/>
              </a:ext>
            </a:extLst>
          </p:cNvPr>
          <p:cNvPicPr>
            <a:picLocks noChangeAspect="1"/>
          </p:cNvPicPr>
          <p:nvPr/>
        </p:nvPicPr>
        <p:blipFill>
          <a:blip r:embed="rId13"/>
          <a:stretch>
            <a:fillRect/>
          </a:stretch>
        </p:blipFill>
        <p:spPr>
          <a:xfrm>
            <a:off x="7433779" y="5648022"/>
            <a:ext cx="1895585" cy="1913988"/>
          </a:xfrm>
          <a:prstGeom prst="rect">
            <a:avLst/>
          </a:prstGeom>
        </p:spPr>
      </p:pic>
    </p:spTree>
    <p:extLst>
      <p:ext uri="{BB962C8B-B14F-4D97-AF65-F5344CB8AC3E}">
        <p14:creationId xmlns:p14="http://schemas.microsoft.com/office/powerpoint/2010/main" val="76159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301_HOS_posters_TAGLINE_11x8.5_ppt_template_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05016"/>
            <a:ext cx="1438656" cy="1167384"/>
          </a:xfrm>
          <a:prstGeom prst="rect">
            <a:avLst/>
          </a:prstGeom>
        </p:spPr>
      </p:pic>
      <p:pic>
        <p:nvPicPr>
          <p:cNvPr id="4" name="Picture 3" descr="150301_HOS_posters_LOGO_11x8.5_ppt_template_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97" y="6629401"/>
            <a:ext cx="4108704" cy="1143000"/>
          </a:xfrm>
          <a:prstGeom prst="rect">
            <a:avLst/>
          </a:prstGeom>
        </p:spPr>
      </p:pic>
      <p:sp>
        <p:nvSpPr>
          <p:cNvPr id="12" name="Rectangle 11"/>
          <p:cNvSpPr/>
          <p:nvPr/>
        </p:nvSpPr>
        <p:spPr>
          <a:xfrm>
            <a:off x="145366" y="302638"/>
            <a:ext cx="8794863" cy="11673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74288" tIns="228574" rIns="274288" bIns="22857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999"/>
              </a:lnSpc>
              <a:spcAft>
                <a:spcPts val="599"/>
              </a:spcAft>
            </a:pPr>
            <a:r>
              <a:rPr lang="en-US" sz="3200" b="1" cap="all" dirty="0">
                <a:solidFill>
                  <a:srgbClr val="C00000"/>
                </a:solidFill>
              </a:rPr>
              <a:t>debrief</a:t>
            </a:r>
            <a:endParaRPr lang="en-US" sz="3200" b="1" cap="all" dirty="0">
              <a:solidFill>
                <a:schemeClr val="tx1"/>
              </a:solidFill>
            </a:endParaRPr>
          </a:p>
        </p:txBody>
      </p:sp>
      <p:pic>
        <p:nvPicPr>
          <p:cNvPr id="6" name="Picture 5">
            <a:extLst>
              <a:ext uri="{FF2B5EF4-FFF2-40B4-BE49-F238E27FC236}">
                <a16:creationId xmlns:a16="http://schemas.microsoft.com/office/drawing/2014/main" id="{95F71370-C120-41CC-AE0E-E25E5CEAD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18" y="6633556"/>
            <a:ext cx="1138844" cy="1138844"/>
          </a:xfrm>
          <a:prstGeom prst="rect">
            <a:avLst/>
          </a:prstGeom>
          <a:solidFill>
            <a:schemeClr val="bg1"/>
          </a:solidFill>
        </p:spPr>
      </p:pic>
      <p:sp>
        <p:nvSpPr>
          <p:cNvPr id="2" name="Rectangle 1">
            <a:extLst>
              <a:ext uri="{FF2B5EF4-FFF2-40B4-BE49-F238E27FC236}">
                <a16:creationId xmlns:a16="http://schemas.microsoft.com/office/drawing/2014/main" id="{798F64AF-5ECC-497A-8A7B-A1C439E67243}"/>
              </a:ext>
            </a:extLst>
          </p:cNvPr>
          <p:cNvSpPr/>
          <p:nvPr/>
        </p:nvSpPr>
        <p:spPr>
          <a:xfrm>
            <a:off x="654518" y="1132057"/>
            <a:ext cx="7776560" cy="2831544"/>
          </a:xfrm>
          <a:prstGeom prst="rect">
            <a:avLst/>
          </a:prstGeom>
          <a:solidFill>
            <a:schemeClr val="bg1"/>
          </a:solidFill>
        </p:spPr>
        <p:txBody>
          <a:bodyPr wrap="square">
            <a:spAutoFit/>
          </a:bodyPr>
          <a:lstStyle/>
          <a:p>
            <a:pPr marL="457200" indent="-457200">
              <a:spcAft>
                <a:spcPts val="599"/>
              </a:spcAft>
              <a:buFont typeface="Arial" panose="020B0604020202020204" pitchFamily="34" charset="0"/>
              <a:buChar char="•"/>
            </a:pPr>
            <a:r>
              <a:rPr lang="en-US" sz="2800" dirty="0"/>
              <a:t>What have you been working on? Have you heard any interesting environmental talks lately?</a:t>
            </a:r>
          </a:p>
          <a:p>
            <a:pPr marL="457200" indent="-457200">
              <a:spcAft>
                <a:spcPts val="599"/>
              </a:spcAft>
              <a:buFont typeface="Arial" panose="020B0604020202020204" pitchFamily="34" charset="0"/>
              <a:buChar char="•"/>
            </a:pPr>
            <a:endParaRPr lang="en-US" sz="2800" dirty="0"/>
          </a:p>
          <a:p>
            <a:pPr marL="457200" indent="-457200">
              <a:spcAft>
                <a:spcPts val="599"/>
              </a:spcAft>
              <a:buFont typeface="Arial" panose="020B0604020202020204" pitchFamily="34" charset="0"/>
              <a:buChar char="•"/>
            </a:pPr>
            <a:r>
              <a:rPr lang="en-US" sz="2800" dirty="0"/>
              <a:t>HGSE Sustainability Fellows David </a:t>
            </a:r>
            <a:r>
              <a:rPr lang="en-US" sz="2800" dirty="0" err="1"/>
              <a:t>Liebmann’s</a:t>
            </a:r>
            <a:r>
              <a:rPr lang="en-US" sz="2800" dirty="0"/>
              <a:t> presentation on disability and climate change held on April 1, 2021 at 12pm</a:t>
            </a:r>
          </a:p>
        </p:txBody>
      </p:sp>
    </p:spTree>
    <p:extLst>
      <p:ext uri="{BB962C8B-B14F-4D97-AF65-F5344CB8AC3E}">
        <p14:creationId xmlns:p14="http://schemas.microsoft.com/office/powerpoint/2010/main" val="212922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301_HOS_posters_TAGLINE_11x8.5_ppt_template_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05016"/>
            <a:ext cx="1438656" cy="1167384"/>
          </a:xfrm>
          <a:prstGeom prst="rect">
            <a:avLst/>
          </a:prstGeom>
        </p:spPr>
      </p:pic>
      <p:pic>
        <p:nvPicPr>
          <p:cNvPr id="4" name="Picture 3" descr="150301_HOS_posters_LOGO_11x8.5_ppt_template_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97" y="6629401"/>
            <a:ext cx="4108704" cy="1143000"/>
          </a:xfrm>
          <a:prstGeom prst="rect">
            <a:avLst/>
          </a:prstGeom>
        </p:spPr>
      </p:pic>
      <p:sp>
        <p:nvSpPr>
          <p:cNvPr id="12" name="Rectangle 11"/>
          <p:cNvSpPr/>
          <p:nvPr/>
        </p:nvSpPr>
        <p:spPr>
          <a:xfrm>
            <a:off x="0" y="52265"/>
            <a:ext cx="8794863" cy="11673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74288" tIns="228574" rIns="274288" bIns="22857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999"/>
              </a:lnSpc>
              <a:spcAft>
                <a:spcPts val="599"/>
              </a:spcAft>
            </a:pPr>
            <a:r>
              <a:rPr lang="en-US" sz="3200" b="1" cap="all" dirty="0">
                <a:solidFill>
                  <a:srgbClr val="C00000"/>
                </a:solidFill>
              </a:rPr>
              <a:t>Up Next</a:t>
            </a:r>
            <a:endParaRPr lang="en-US" sz="3200" b="1" cap="all" dirty="0">
              <a:solidFill>
                <a:schemeClr val="tx1"/>
              </a:solidFill>
            </a:endParaRPr>
          </a:p>
        </p:txBody>
      </p:sp>
      <p:pic>
        <p:nvPicPr>
          <p:cNvPr id="6" name="Picture 5">
            <a:extLst>
              <a:ext uri="{FF2B5EF4-FFF2-40B4-BE49-F238E27FC236}">
                <a16:creationId xmlns:a16="http://schemas.microsoft.com/office/drawing/2014/main" id="{95F71370-C120-41CC-AE0E-E25E5CEAD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18" y="6633556"/>
            <a:ext cx="1138844" cy="1138844"/>
          </a:xfrm>
          <a:prstGeom prst="rect">
            <a:avLst/>
          </a:prstGeom>
          <a:solidFill>
            <a:schemeClr val="bg1"/>
          </a:solidFill>
        </p:spPr>
      </p:pic>
      <p:sp>
        <p:nvSpPr>
          <p:cNvPr id="2" name="Rectangle 1">
            <a:extLst>
              <a:ext uri="{FF2B5EF4-FFF2-40B4-BE49-F238E27FC236}">
                <a16:creationId xmlns:a16="http://schemas.microsoft.com/office/drawing/2014/main" id="{798F64AF-5ECC-497A-8A7B-A1C439E67243}"/>
              </a:ext>
            </a:extLst>
          </p:cNvPr>
          <p:cNvSpPr/>
          <p:nvPr/>
        </p:nvSpPr>
        <p:spPr>
          <a:xfrm>
            <a:off x="311918" y="2543871"/>
            <a:ext cx="9534241" cy="5679119"/>
          </a:xfrm>
          <a:prstGeom prst="rect">
            <a:avLst/>
          </a:prstGeom>
        </p:spPr>
        <p:txBody>
          <a:bodyPr wrap="square">
            <a:spAutoFit/>
          </a:bodyPr>
          <a:lstStyle/>
          <a:p>
            <a:pPr fontAlgn="base"/>
            <a:r>
              <a:rPr lang="en-US" sz="2800" dirty="0"/>
              <a:t>Day 1 – Tuesday, April 20: Connect with nature </a:t>
            </a:r>
          </a:p>
          <a:p>
            <a:pPr fontAlgn="base"/>
            <a:r>
              <a:rPr lang="en-US" sz="2800" dirty="0"/>
              <a:t>Day 2 – Wednesday, April 21: Start a conversation around sustainability</a:t>
            </a:r>
          </a:p>
          <a:p>
            <a:pPr fontAlgn="base"/>
            <a:r>
              <a:rPr lang="en-US" sz="2800" dirty="0"/>
              <a:t>Day 3 – Thursday, April 22: Be a part of the #GreatGlobalCleanup</a:t>
            </a:r>
          </a:p>
          <a:p>
            <a:pPr algn="r" fontAlgn="base"/>
            <a:endParaRPr lang="en-US" sz="2800" dirty="0">
              <a:solidFill>
                <a:schemeClr val="bg1"/>
              </a:solidFill>
            </a:endParaRPr>
          </a:p>
          <a:p>
            <a:pPr algn="ctr" fontAlgn="base"/>
            <a:r>
              <a:rPr lang="en-US" sz="3200" dirty="0">
                <a:solidFill>
                  <a:schemeClr val="bg1"/>
                </a:solidFill>
              </a:rPr>
              <a:t>Sign the pledge at </a:t>
            </a:r>
            <a:r>
              <a:rPr lang="en-US" sz="3200" b="1" u="sng" dirty="0">
                <a:solidFill>
                  <a:schemeClr val="bg1"/>
                </a:solidFill>
                <a:hlinkClick r:id="rId6">
                  <a:extLst>
                    <a:ext uri="{A12FA001-AC4F-418D-AE19-62706E023703}">
                      <ahyp:hlinkClr xmlns:ahyp="http://schemas.microsoft.com/office/drawing/2018/hyperlinkcolor" val="tx"/>
                    </a:ext>
                  </a:extLst>
                </a:hlinkClick>
              </a:rPr>
              <a:t>bit.ly/</a:t>
            </a:r>
            <a:r>
              <a:rPr lang="en-US" sz="3200" b="1" u="sng" dirty="0" err="1">
                <a:solidFill>
                  <a:schemeClr val="bg1"/>
                </a:solidFill>
                <a:hlinkClick r:id="rId6">
                  <a:extLst>
                    <a:ext uri="{A12FA001-AC4F-418D-AE19-62706E023703}">
                      <ahyp:hlinkClr xmlns:ahyp="http://schemas.microsoft.com/office/drawing/2018/hyperlinkcolor" val="tx"/>
                    </a:ext>
                  </a:extLst>
                </a:hlinkClick>
              </a:rPr>
              <a:t>harvardpledge</a:t>
            </a:r>
            <a:r>
              <a:rPr lang="en-US" sz="3200" b="1" u="sng" dirty="0">
                <a:solidFill>
                  <a:schemeClr val="bg1"/>
                </a:solidFill>
                <a:hlinkClick r:id="rId6">
                  <a:extLst>
                    <a:ext uri="{A12FA001-AC4F-418D-AE19-62706E023703}">
                      <ahyp:hlinkClr xmlns:ahyp="http://schemas.microsoft.com/office/drawing/2018/hyperlinkcolor" val="tx"/>
                    </a:ext>
                  </a:extLst>
                </a:hlinkClick>
              </a:rPr>
              <a:t> </a:t>
            </a:r>
            <a:r>
              <a:rPr lang="en-US" sz="3200" dirty="0">
                <a:solidFill>
                  <a:schemeClr val="bg1"/>
                </a:solidFill>
              </a:rPr>
              <a:t>and </a:t>
            </a:r>
          </a:p>
          <a:p>
            <a:pPr algn="ctr" fontAlgn="base"/>
            <a:r>
              <a:rPr lang="en-US" sz="3200" dirty="0">
                <a:solidFill>
                  <a:schemeClr val="bg1"/>
                </a:solidFill>
              </a:rPr>
              <a:t>share your progress on social media </a:t>
            </a:r>
          </a:p>
          <a:p>
            <a:pPr algn="ctr" fontAlgn="base"/>
            <a:r>
              <a:rPr lang="en-US" sz="3200" b="1" dirty="0">
                <a:solidFill>
                  <a:schemeClr val="bg1"/>
                </a:solidFill>
              </a:rPr>
              <a:t>#SustainableHarvard </a:t>
            </a:r>
            <a:r>
              <a:rPr lang="en-US" sz="3200" dirty="0">
                <a:solidFill>
                  <a:schemeClr val="bg1"/>
                </a:solidFill>
              </a:rPr>
              <a:t>and </a:t>
            </a:r>
            <a:r>
              <a:rPr lang="en-US" sz="3200" b="1" dirty="0">
                <a:solidFill>
                  <a:schemeClr val="bg1"/>
                </a:solidFill>
              </a:rPr>
              <a:t>#EarthDay</a:t>
            </a:r>
          </a:p>
          <a:p>
            <a:endParaRPr lang="en-US" sz="2800" b="1" dirty="0"/>
          </a:p>
          <a:p>
            <a:endParaRPr lang="en-US" sz="2800" b="1" u="sng" dirty="0">
              <a:hlinkClick r:id="rId7"/>
            </a:endParaRPr>
          </a:p>
          <a:p>
            <a:endParaRPr lang="en-US" sz="2800" b="1" dirty="0">
              <a:solidFill>
                <a:schemeClr val="bg1"/>
              </a:solidFill>
              <a:hlinkClick r:id="rId8">
                <a:extLst>
                  <a:ext uri="{A12FA001-AC4F-418D-AE19-62706E023703}">
                    <ahyp:hlinkClr xmlns:ahyp="http://schemas.microsoft.com/office/drawing/2018/hyperlinkcolor" val="tx"/>
                  </a:ext>
                </a:extLst>
              </a:hlinkClick>
            </a:endParaRPr>
          </a:p>
          <a:p>
            <a:pPr marL="509352" lvl="1" algn="ctr">
              <a:lnSpc>
                <a:spcPct val="150000"/>
              </a:lnSpc>
            </a:pPr>
            <a:r>
              <a:rPr lang="en-US" sz="3200" b="1" dirty="0">
                <a:solidFill>
                  <a:schemeClr val="bg1"/>
                </a:solidFill>
                <a:hlinkClick r:id="rId8">
                  <a:extLst>
                    <a:ext uri="{A12FA001-AC4F-418D-AE19-62706E023703}">
                      <ahyp:hlinkClr xmlns:ahyp="http://schemas.microsoft.com/office/drawing/2018/hyperlinkcolor" val="tx"/>
                    </a:ext>
                  </a:extLst>
                </a:hlinkClick>
              </a:rPr>
              <a:t>green.harvard.edu/events</a:t>
            </a:r>
            <a:endParaRPr lang="en-US" sz="3200" b="1" dirty="0">
              <a:solidFill>
                <a:schemeClr val="bg1"/>
              </a:solidFill>
            </a:endParaRPr>
          </a:p>
        </p:txBody>
      </p:sp>
      <p:pic>
        <p:nvPicPr>
          <p:cNvPr id="9" name="Picture 8">
            <a:extLst>
              <a:ext uri="{FF2B5EF4-FFF2-40B4-BE49-F238E27FC236}">
                <a16:creationId xmlns:a16="http://schemas.microsoft.com/office/drawing/2014/main" id="{0EAF486D-0D8A-410E-BBF4-AED3AE6D2673}"/>
              </a:ext>
            </a:extLst>
          </p:cNvPr>
          <p:cNvPicPr>
            <a:picLocks noChangeAspect="1"/>
          </p:cNvPicPr>
          <p:nvPr/>
        </p:nvPicPr>
        <p:blipFill rotWithShape="1">
          <a:blip r:embed="rId9"/>
          <a:srcRect t="16712" b="9719"/>
          <a:stretch/>
        </p:blipFill>
        <p:spPr>
          <a:xfrm>
            <a:off x="1709060" y="757605"/>
            <a:ext cx="6640279" cy="1786266"/>
          </a:xfrm>
          <a:prstGeom prst="rect">
            <a:avLst/>
          </a:prstGeom>
        </p:spPr>
      </p:pic>
    </p:spTree>
    <p:extLst>
      <p:ext uri="{BB962C8B-B14F-4D97-AF65-F5344CB8AC3E}">
        <p14:creationId xmlns:p14="http://schemas.microsoft.com/office/powerpoint/2010/main" val="137482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301_HOS_posters_TAGLINE_11x8.5_ppt_template_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05016"/>
            <a:ext cx="1438656" cy="1167384"/>
          </a:xfrm>
          <a:prstGeom prst="rect">
            <a:avLst/>
          </a:prstGeom>
        </p:spPr>
      </p:pic>
      <p:pic>
        <p:nvPicPr>
          <p:cNvPr id="4" name="Picture 3" descr="150301_HOS_posters_LOGO_11x8.5_ppt_template_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97" y="6629401"/>
            <a:ext cx="4108704" cy="1143000"/>
          </a:xfrm>
          <a:prstGeom prst="rect">
            <a:avLst/>
          </a:prstGeom>
        </p:spPr>
      </p:pic>
      <p:sp>
        <p:nvSpPr>
          <p:cNvPr id="12" name="Rectangle 11"/>
          <p:cNvSpPr/>
          <p:nvPr/>
        </p:nvSpPr>
        <p:spPr>
          <a:xfrm>
            <a:off x="311918" y="369959"/>
            <a:ext cx="8794863" cy="11673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74288" tIns="228574" rIns="274288" bIns="22857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999"/>
              </a:lnSpc>
              <a:spcAft>
                <a:spcPts val="599"/>
              </a:spcAft>
            </a:pPr>
            <a:r>
              <a:rPr lang="en-US" sz="3200" b="1" cap="all" dirty="0">
                <a:solidFill>
                  <a:srgbClr val="C00000"/>
                </a:solidFill>
              </a:rPr>
              <a:t>Up next</a:t>
            </a:r>
            <a:endParaRPr lang="en-US" sz="3200" b="1" cap="all" dirty="0">
              <a:solidFill>
                <a:schemeClr val="tx1"/>
              </a:solidFill>
            </a:endParaRPr>
          </a:p>
        </p:txBody>
      </p:sp>
      <p:pic>
        <p:nvPicPr>
          <p:cNvPr id="6" name="Picture 5">
            <a:extLst>
              <a:ext uri="{FF2B5EF4-FFF2-40B4-BE49-F238E27FC236}">
                <a16:creationId xmlns:a16="http://schemas.microsoft.com/office/drawing/2014/main" id="{95F71370-C120-41CC-AE0E-E25E5CEAD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813" y="6503244"/>
            <a:ext cx="1138844" cy="1138844"/>
          </a:xfrm>
          <a:prstGeom prst="rect">
            <a:avLst/>
          </a:prstGeom>
          <a:solidFill>
            <a:schemeClr val="bg1"/>
          </a:solidFill>
        </p:spPr>
      </p:pic>
      <p:sp>
        <p:nvSpPr>
          <p:cNvPr id="2" name="Rectangle 1">
            <a:extLst>
              <a:ext uri="{FF2B5EF4-FFF2-40B4-BE49-F238E27FC236}">
                <a16:creationId xmlns:a16="http://schemas.microsoft.com/office/drawing/2014/main" id="{798F64AF-5ECC-497A-8A7B-A1C439E67243}"/>
              </a:ext>
            </a:extLst>
          </p:cNvPr>
          <p:cNvSpPr/>
          <p:nvPr/>
        </p:nvSpPr>
        <p:spPr>
          <a:xfrm>
            <a:off x="673768" y="1125877"/>
            <a:ext cx="8559814" cy="3903504"/>
          </a:xfrm>
          <a:prstGeom prst="rect">
            <a:avLst/>
          </a:prstGeom>
        </p:spPr>
        <p:txBody>
          <a:bodyPr wrap="square">
            <a:spAutoFit/>
          </a:bodyPr>
          <a:lstStyle/>
          <a:p>
            <a:pPr>
              <a:lnSpc>
                <a:spcPct val="150000"/>
              </a:lnSpc>
            </a:pPr>
            <a:r>
              <a:rPr lang="en-US" sz="2800" b="1" dirty="0"/>
              <a:t>The Harvard Sustainability Pledge 2021  </a:t>
            </a:r>
          </a:p>
          <a:p>
            <a:pPr marL="457200" indent="-457200">
              <a:lnSpc>
                <a:spcPct val="150000"/>
              </a:lnSpc>
              <a:buFont typeface="Arial" panose="020B0604020202020204" pitchFamily="34" charset="0"/>
              <a:buChar char="•"/>
            </a:pPr>
            <a:r>
              <a:rPr lang="en-US" sz="2800" dirty="0"/>
              <a:t>Can you participate?</a:t>
            </a:r>
          </a:p>
          <a:p>
            <a:pPr marL="457200" indent="-457200">
              <a:lnSpc>
                <a:spcPct val="150000"/>
              </a:lnSpc>
              <a:buFont typeface="Arial" panose="020B0604020202020204" pitchFamily="34" charset="0"/>
              <a:buChar char="•"/>
            </a:pPr>
            <a:r>
              <a:rPr lang="en-US" sz="2800" dirty="0"/>
              <a:t>Could you help spread the word about this event?</a:t>
            </a:r>
          </a:p>
          <a:p>
            <a:pPr marL="457200" indent="-457200">
              <a:lnSpc>
                <a:spcPct val="150000"/>
              </a:lnSpc>
              <a:buFont typeface="Arial" panose="020B0604020202020204" pitchFamily="34" charset="0"/>
              <a:buChar char="•"/>
            </a:pPr>
            <a:r>
              <a:rPr lang="en-US" sz="2800" dirty="0"/>
              <a:t>Through which channels?</a:t>
            </a:r>
          </a:p>
          <a:p>
            <a:pPr marL="457200" indent="-457200">
              <a:lnSpc>
                <a:spcPct val="150000"/>
              </a:lnSpc>
              <a:buFont typeface="Arial" panose="020B0604020202020204" pitchFamily="34" charset="0"/>
              <a:buChar char="•"/>
            </a:pPr>
            <a:r>
              <a:rPr lang="en-US" sz="2800" dirty="0">
                <a:hlinkClick r:id="rId6"/>
              </a:rPr>
              <a:t>Communications Toolkit</a:t>
            </a:r>
            <a:endParaRPr lang="en-US" sz="2800" dirty="0"/>
          </a:p>
          <a:p>
            <a:pPr marL="457200" indent="-457200">
              <a:lnSpc>
                <a:spcPct val="150000"/>
              </a:lnSpc>
              <a:buFont typeface="Arial" panose="020B0604020202020204" pitchFamily="34" charset="0"/>
              <a:buChar char="•"/>
            </a:pPr>
            <a:endParaRPr lang="en-US" sz="2800" dirty="0"/>
          </a:p>
        </p:txBody>
      </p:sp>
      <p:sp>
        <p:nvSpPr>
          <p:cNvPr id="3" name="AutoShape 4">
            <a:extLst>
              <a:ext uri="{FF2B5EF4-FFF2-40B4-BE49-F238E27FC236}">
                <a16:creationId xmlns:a16="http://schemas.microsoft.com/office/drawing/2014/main" id="{3B2CD21C-BC13-4B32-AD20-D5B526142308}"/>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green grass field sunset scenery">
            <a:hlinkClick r:id="rId7"/>
            <a:extLst>
              <a:ext uri="{FF2B5EF4-FFF2-40B4-BE49-F238E27FC236}">
                <a16:creationId xmlns:a16="http://schemas.microsoft.com/office/drawing/2014/main" id="{D1AD1A9C-048D-435A-8A4B-A6EDA168E3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696" y="4496548"/>
            <a:ext cx="5161443" cy="2905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6D76B81-7BEE-416C-9B6B-DC6ED7C341BF}"/>
              </a:ext>
            </a:extLst>
          </p:cNvPr>
          <p:cNvPicPr>
            <a:picLocks noChangeAspect="1"/>
          </p:cNvPicPr>
          <p:nvPr/>
        </p:nvPicPr>
        <p:blipFill>
          <a:blip r:embed="rId9"/>
          <a:stretch>
            <a:fillRect/>
          </a:stretch>
        </p:blipFill>
        <p:spPr>
          <a:xfrm>
            <a:off x="5833579" y="3450311"/>
            <a:ext cx="4009125" cy="4048048"/>
          </a:xfrm>
          <a:prstGeom prst="rect">
            <a:avLst/>
          </a:prstGeom>
        </p:spPr>
      </p:pic>
    </p:spTree>
    <p:extLst>
      <p:ext uri="{BB962C8B-B14F-4D97-AF65-F5344CB8AC3E}">
        <p14:creationId xmlns:p14="http://schemas.microsoft.com/office/powerpoint/2010/main" val="257400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301_HOS_posters_TAGLINE_11x8.5_ppt_template_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05016"/>
            <a:ext cx="1438656" cy="1167384"/>
          </a:xfrm>
          <a:prstGeom prst="rect">
            <a:avLst/>
          </a:prstGeom>
        </p:spPr>
      </p:pic>
      <p:pic>
        <p:nvPicPr>
          <p:cNvPr id="4" name="Picture 3" descr="150301_HOS_posters_LOGO_11x8.5_ppt_template_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9697" y="6629401"/>
            <a:ext cx="4108704" cy="1143000"/>
          </a:xfrm>
          <a:prstGeom prst="rect">
            <a:avLst/>
          </a:prstGeom>
        </p:spPr>
      </p:pic>
      <p:sp>
        <p:nvSpPr>
          <p:cNvPr id="12" name="Rectangle 11"/>
          <p:cNvSpPr/>
          <p:nvPr/>
        </p:nvSpPr>
        <p:spPr>
          <a:xfrm>
            <a:off x="311918" y="369959"/>
            <a:ext cx="8794863" cy="11673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74288" tIns="228574" rIns="274288" bIns="22857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999"/>
              </a:lnSpc>
              <a:spcAft>
                <a:spcPts val="599"/>
              </a:spcAft>
            </a:pPr>
            <a:r>
              <a:rPr lang="en-US" sz="3200" b="1" cap="all" dirty="0">
                <a:solidFill>
                  <a:srgbClr val="C00000"/>
                </a:solidFill>
              </a:rPr>
              <a:t>Discussion</a:t>
            </a:r>
            <a:endParaRPr lang="en-US" sz="3200" b="1" cap="all" dirty="0">
              <a:solidFill>
                <a:schemeClr val="tx1"/>
              </a:solidFill>
            </a:endParaRPr>
          </a:p>
        </p:txBody>
      </p:sp>
      <p:pic>
        <p:nvPicPr>
          <p:cNvPr id="6" name="Picture 5">
            <a:extLst>
              <a:ext uri="{FF2B5EF4-FFF2-40B4-BE49-F238E27FC236}">
                <a16:creationId xmlns:a16="http://schemas.microsoft.com/office/drawing/2014/main" id="{95F71370-C120-41CC-AE0E-E25E5CEAD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813" y="6503244"/>
            <a:ext cx="1138844" cy="1138844"/>
          </a:xfrm>
          <a:prstGeom prst="rect">
            <a:avLst/>
          </a:prstGeom>
          <a:solidFill>
            <a:schemeClr val="bg1"/>
          </a:solidFill>
        </p:spPr>
      </p:pic>
      <p:sp>
        <p:nvSpPr>
          <p:cNvPr id="2" name="Rectangle 1">
            <a:extLst>
              <a:ext uri="{FF2B5EF4-FFF2-40B4-BE49-F238E27FC236}">
                <a16:creationId xmlns:a16="http://schemas.microsoft.com/office/drawing/2014/main" id="{798F64AF-5ECC-497A-8A7B-A1C439E67243}"/>
              </a:ext>
            </a:extLst>
          </p:cNvPr>
          <p:cNvSpPr/>
          <p:nvPr/>
        </p:nvSpPr>
        <p:spPr>
          <a:xfrm>
            <a:off x="673768" y="1125877"/>
            <a:ext cx="8559814" cy="3903504"/>
          </a:xfrm>
          <a:prstGeom prst="rect">
            <a:avLst/>
          </a:prstGeom>
        </p:spPr>
        <p:txBody>
          <a:bodyPr wrap="square">
            <a:spAutoFit/>
          </a:bodyPr>
          <a:lstStyle/>
          <a:p>
            <a:pPr>
              <a:lnSpc>
                <a:spcPct val="150000"/>
              </a:lnSpc>
            </a:pPr>
            <a:r>
              <a:rPr lang="en-US" sz="2800" b="1" dirty="0"/>
              <a:t>What’s next for the HGSE Green Team?</a:t>
            </a:r>
          </a:p>
          <a:p>
            <a:pPr marL="457200" indent="-457200">
              <a:lnSpc>
                <a:spcPct val="150000"/>
              </a:lnSpc>
              <a:buFont typeface="Arial" panose="020B0604020202020204" pitchFamily="34" charset="0"/>
              <a:buChar char="•"/>
            </a:pPr>
            <a:r>
              <a:rPr lang="en-US" sz="2800" dirty="0"/>
              <a:t>Changing meeting times</a:t>
            </a:r>
          </a:p>
          <a:p>
            <a:pPr marL="457200" indent="-457200">
              <a:lnSpc>
                <a:spcPct val="150000"/>
              </a:lnSpc>
              <a:buFont typeface="Arial" panose="020B0604020202020204" pitchFamily="34" charset="0"/>
              <a:buChar char="•"/>
            </a:pPr>
            <a:r>
              <a:rPr lang="en-US" sz="2800" dirty="0"/>
              <a:t>What to keep, what to drop ‘post-pandemic’</a:t>
            </a:r>
          </a:p>
          <a:p>
            <a:pPr marL="457200" indent="-457200">
              <a:lnSpc>
                <a:spcPct val="150000"/>
              </a:lnSpc>
              <a:buFont typeface="Arial" panose="020B0604020202020204" pitchFamily="34" charset="0"/>
              <a:buChar char="•"/>
            </a:pPr>
            <a:r>
              <a:rPr lang="en-US" sz="2800" dirty="0"/>
              <a:t>Committees or working groups, application required</a:t>
            </a:r>
          </a:p>
          <a:p>
            <a:pPr marL="457200" indent="-457200">
              <a:lnSpc>
                <a:spcPct val="150000"/>
              </a:lnSpc>
              <a:buFont typeface="Arial" panose="020B0604020202020204" pitchFamily="34" charset="0"/>
              <a:buChar char="•"/>
            </a:pPr>
            <a:r>
              <a:rPr lang="en-US" sz="2800" dirty="0"/>
              <a:t>Volunteer term limits</a:t>
            </a:r>
          </a:p>
          <a:p>
            <a:pPr marL="457200" indent="-457200">
              <a:lnSpc>
                <a:spcPct val="150000"/>
              </a:lnSpc>
              <a:buFont typeface="Arial" panose="020B0604020202020204" pitchFamily="34" charset="0"/>
              <a:buChar char="•"/>
            </a:pPr>
            <a:endParaRPr lang="en-US" sz="2800" dirty="0"/>
          </a:p>
        </p:txBody>
      </p:sp>
      <p:sp>
        <p:nvSpPr>
          <p:cNvPr id="3" name="AutoShape 4">
            <a:extLst>
              <a:ext uri="{FF2B5EF4-FFF2-40B4-BE49-F238E27FC236}">
                <a16:creationId xmlns:a16="http://schemas.microsoft.com/office/drawing/2014/main" id="{3B2CD21C-BC13-4B32-AD20-D5B526142308}"/>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Apples hanging from the branch of an apple tree.">
            <a:hlinkClick r:id="rId6"/>
            <a:extLst>
              <a:ext uri="{FF2B5EF4-FFF2-40B4-BE49-F238E27FC236}">
                <a16:creationId xmlns:a16="http://schemas.microsoft.com/office/drawing/2014/main" id="{6E2AE2F2-F5A8-47BE-BD0D-D5882D63E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792" y="4369514"/>
            <a:ext cx="4906408" cy="327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38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0301_HOS_posters_LOGO_11x8.5_ppt_template_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697" y="6629401"/>
            <a:ext cx="4108704" cy="1143000"/>
          </a:xfrm>
          <a:prstGeom prst="rect">
            <a:avLst/>
          </a:prstGeom>
        </p:spPr>
      </p:pic>
      <p:pic>
        <p:nvPicPr>
          <p:cNvPr id="5" name="Picture 4" descr="150301_HOS_posters_TAGLINE_11x8.5_ppt_template_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605016"/>
            <a:ext cx="1438656" cy="1167384"/>
          </a:xfrm>
          <a:prstGeom prst="rect">
            <a:avLst/>
          </a:prstGeom>
        </p:spPr>
      </p:pic>
      <p:sp>
        <p:nvSpPr>
          <p:cNvPr id="12" name="Rectangle 11"/>
          <p:cNvSpPr/>
          <p:nvPr/>
        </p:nvSpPr>
        <p:spPr>
          <a:xfrm>
            <a:off x="152400" y="499228"/>
            <a:ext cx="8915007" cy="2646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74288" tIns="228574" rIns="274288" bIns="22857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b="1" cap="all" dirty="0">
                <a:solidFill>
                  <a:srgbClr val="C00000"/>
                </a:solidFill>
              </a:rPr>
              <a:t>Meeting notes</a:t>
            </a:r>
          </a:p>
          <a:p>
            <a:r>
              <a:rPr lang="en-US" sz="2800" dirty="0">
                <a:solidFill>
                  <a:schemeClr val="tx1"/>
                </a:solidFill>
              </a:rPr>
              <a:t>April 15, 2021 Green Team Meeting</a:t>
            </a:r>
          </a:p>
          <a:p>
            <a:br>
              <a:rPr lang="en-US" sz="2800" dirty="0">
                <a:solidFill>
                  <a:schemeClr val="tx1"/>
                </a:solidFill>
              </a:rPr>
            </a:br>
            <a:r>
              <a:rPr lang="en-US" sz="2800" dirty="0">
                <a:solidFill>
                  <a:schemeClr val="tx1"/>
                </a:solidFill>
              </a:rPr>
              <a:t>Attendance: Anne Sargent (Operations/Harvard Office for Sustainability)…</a:t>
            </a:r>
          </a:p>
          <a:p>
            <a:r>
              <a:rPr lang="en-US" sz="2800" dirty="0">
                <a:solidFill>
                  <a:schemeClr val="tx1"/>
                </a:solidFill>
              </a:rPr>
              <a:t> </a:t>
            </a:r>
          </a:p>
          <a:p>
            <a:r>
              <a:rPr lang="en-US" sz="2800" dirty="0">
                <a:solidFill>
                  <a:schemeClr val="tx1"/>
                </a:solidFill>
              </a:rPr>
              <a:t>See full notes below.</a:t>
            </a:r>
          </a:p>
        </p:txBody>
      </p:sp>
      <p:sp>
        <p:nvSpPr>
          <p:cNvPr id="11" name="AutoShape 1" descr="freecycle 3.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2"/>
          <p:cNvSpPr>
            <a:spLocks noChangeArrowheads="1"/>
          </p:cNvSpPr>
          <p:nvPr/>
        </p:nvSpPr>
        <p:spPr bwMode="auto">
          <a:xfrm>
            <a:off x="0" y="0"/>
            <a:ext cx="1717675" cy="0"/>
          </a:xfrm>
          <a:prstGeom prst="rect">
            <a:avLst/>
          </a:prstGeom>
          <a:solidFill>
            <a:srgbClr val="F7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3D464D"/>
                </a:solidFill>
                <a:effectLst/>
                <a:latin typeface="AtlasGrotes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AutoShape 4" descr="water 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bike fair 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8" descr="commencement.JPG"/>
          <p:cNvSpPr>
            <a:spLocks noChangeAspect="1" noChangeArrowheads="1"/>
          </p:cNvSpPr>
          <p:nvPr/>
        </p:nvSpPr>
        <p:spPr bwMode="auto">
          <a:xfrm>
            <a:off x="392766" y="134285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190FF9C1-EE04-4B5D-8F92-A21C5A0E7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18" y="6633556"/>
            <a:ext cx="1138844" cy="1138844"/>
          </a:xfrm>
          <a:prstGeom prst="rect">
            <a:avLst/>
          </a:prstGeom>
          <a:solidFill>
            <a:schemeClr val="bg1"/>
          </a:solidFill>
        </p:spPr>
      </p:pic>
      <p:pic>
        <p:nvPicPr>
          <p:cNvPr id="3" name="Picture 2" descr="A close up of a piece of paper&#10;&#10;Description automatically generated">
            <a:extLst>
              <a:ext uri="{FF2B5EF4-FFF2-40B4-BE49-F238E27FC236}">
                <a16:creationId xmlns:a16="http://schemas.microsoft.com/office/drawing/2014/main" id="{1209377D-7901-4EBA-835A-90036B08FDF1}"/>
              </a:ext>
            </a:extLst>
          </p:cNvPr>
          <p:cNvPicPr>
            <a:picLocks noChangeAspect="1"/>
          </p:cNvPicPr>
          <p:nvPr/>
        </p:nvPicPr>
        <p:blipFill>
          <a:blip r:embed="rId6"/>
          <a:stretch>
            <a:fillRect/>
          </a:stretch>
        </p:blipFill>
        <p:spPr>
          <a:xfrm>
            <a:off x="3771900" y="3721550"/>
            <a:ext cx="5860282" cy="3906853"/>
          </a:xfrm>
          <a:prstGeom prst="rect">
            <a:avLst/>
          </a:prstGeom>
        </p:spPr>
      </p:pic>
    </p:spTree>
    <p:extLst>
      <p:ext uri="{BB962C8B-B14F-4D97-AF65-F5344CB8AC3E}">
        <p14:creationId xmlns:p14="http://schemas.microsoft.com/office/powerpoint/2010/main" val="3454999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C7AAFC5C36FF439BA18995F41A6B4C" ma:contentTypeVersion="5" ma:contentTypeDescription="Create a new document." ma:contentTypeScope="" ma:versionID="6731fc0810824edab67fe3e492a77922">
  <xsd:schema xmlns:xsd="http://www.w3.org/2001/XMLSchema" xmlns:xs="http://www.w3.org/2001/XMLSchema" xmlns:p="http://schemas.microsoft.com/office/2006/metadata/properties" xmlns:ns2="62b93bae-308e-4807-b1a4-ca16b53d66ed" targetNamespace="http://schemas.microsoft.com/office/2006/metadata/properties" ma:root="true" ma:fieldsID="acba88f83e2962720076fa3c6461b84b" ns2:_="">
    <xsd:import namespace="62b93bae-308e-4807-b1a4-ca16b53d66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93bae-308e-4807-b1a4-ca16b53d6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11810B-2DFC-445B-934F-A70220229822}"/>
</file>

<file path=customXml/itemProps2.xml><?xml version="1.0" encoding="utf-8"?>
<ds:datastoreItem xmlns:ds="http://schemas.openxmlformats.org/officeDocument/2006/customXml" ds:itemID="{515DD21E-D857-40C7-9502-807CFA3470E5}"/>
</file>

<file path=customXml/itemProps3.xml><?xml version="1.0" encoding="utf-8"?>
<ds:datastoreItem xmlns:ds="http://schemas.openxmlformats.org/officeDocument/2006/customXml" ds:itemID="{D2148D4E-7002-45D1-9FF9-6DAA56C497A4}"/>
</file>

<file path=docProps/app.xml><?xml version="1.0" encoding="utf-8"?>
<Properties xmlns="http://schemas.openxmlformats.org/officeDocument/2006/extended-properties" xmlns:vt="http://schemas.openxmlformats.org/officeDocument/2006/docPropsVTypes">
  <Template/>
  <TotalTime>8088</TotalTime>
  <Words>1735</Words>
  <Application>Microsoft Office PowerPoint</Application>
  <PresentationFormat>Custom</PresentationFormat>
  <Paragraphs>143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AtlasGrotesk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Gleason</dc:creator>
  <cp:lastModifiedBy>Sargent, Anne Miller</cp:lastModifiedBy>
  <cp:revision>686</cp:revision>
  <dcterms:created xsi:type="dcterms:W3CDTF">2015-03-02T14:10:08Z</dcterms:created>
  <dcterms:modified xsi:type="dcterms:W3CDTF">2021-04-20T15:28:21Z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0x010100E5C7AAFC5C36FF439BA18995F41A6B4C</vt:lpwstr>
  </property>
</Properties>
</file>